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6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57" r:id="rId12"/>
    <p:sldId id="267" r:id="rId13"/>
    <p:sldId id="270" r:id="rId14"/>
    <p:sldId id="269" r:id="rId15"/>
    <p:sldId id="271" r:id="rId16"/>
    <p:sldId id="258" r:id="rId17"/>
    <p:sldId id="272" r:id="rId18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1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38" autoAdjust="0"/>
    <p:restoredTop sz="93548" autoAdjust="0"/>
  </p:normalViewPr>
  <p:slideViewPr>
    <p:cSldViewPr>
      <p:cViewPr varScale="1">
        <p:scale>
          <a:sx n="96" d="100"/>
          <a:sy n="96" d="100"/>
        </p:scale>
        <p:origin x="135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11ACB-94AF-4716-9F56-1086B6D2D084}" type="datetimeFigureOut">
              <a:rPr lang="it-IT" smtClean="0"/>
              <a:pPr/>
              <a:t>04/04/2025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1EDD9-A250-4FDE-A214-0B16E8973D2C}" type="slidenum">
              <a:rPr lang="it-IT" smtClean="0"/>
              <a:pPr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1EDD9-A250-4FDE-A214-0B16E8973D2C}" type="slidenum">
              <a:rPr lang="it-IT" smtClean="0"/>
              <a:pPr/>
              <a:t>4</a:t>
            </a:fld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11A8-F277-4318-AD8C-61833F58CC2C}" type="datetimeFigureOut">
              <a:rPr lang="it-IT" smtClean="0"/>
              <a:pPr/>
              <a:t>04/04/2025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B01B-4AEB-4176-9F6C-0D58581CD315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11A8-F277-4318-AD8C-61833F58CC2C}" type="datetimeFigureOut">
              <a:rPr lang="it-IT" smtClean="0"/>
              <a:pPr/>
              <a:t>04/04/2025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B01B-4AEB-4176-9F6C-0D58581CD315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11A8-F277-4318-AD8C-61833F58CC2C}" type="datetimeFigureOut">
              <a:rPr lang="it-IT" smtClean="0"/>
              <a:pPr/>
              <a:t>04/04/2025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B01B-4AEB-4176-9F6C-0D58581CD315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216B-647C-4569-B2AE-94F3B19D36C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979F-1B67-4890-9B92-96B994BD8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216B-647C-4569-B2AE-94F3B19D36C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979F-1B67-4890-9B92-96B994BD8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216B-647C-4569-B2AE-94F3B19D36C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979F-1B67-4890-9B92-96B994BD8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216B-647C-4569-B2AE-94F3B19D36C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979F-1B67-4890-9B92-96B994BD8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216B-647C-4569-B2AE-94F3B19D36C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979F-1B67-4890-9B92-96B994BD8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216B-647C-4569-B2AE-94F3B19D36C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979F-1B67-4890-9B92-96B994BD8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216B-647C-4569-B2AE-94F3B19D36C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979F-1B67-4890-9B92-96B994BD8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216B-647C-4569-B2AE-94F3B19D36C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979F-1B67-4890-9B92-96B994BD8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11A8-F277-4318-AD8C-61833F58CC2C}" type="datetimeFigureOut">
              <a:rPr lang="it-IT" smtClean="0"/>
              <a:pPr/>
              <a:t>04/04/2025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B01B-4AEB-4176-9F6C-0D58581CD315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216B-647C-4569-B2AE-94F3B19D36C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979F-1B67-4890-9B92-96B994BD8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216B-647C-4569-B2AE-94F3B19D36C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979F-1B67-4890-9B92-96B994BD8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216B-647C-4569-B2AE-94F3B19D36C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979F-1B67-4890-9B92-96B994BD8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11A8-F277-4318-AD8C-61833F58CC2C}" type="datetimeFigureOut">
              <a:rPr lang="it-IT" smtClean="0"/>
              <a:pPr/>
              <a:t>04/04/2025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B01B-4AEB-4176-9F6C-0D58581CD315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11A8-F277-4318-AD8C-61833F58CC2C}" type="datetimeFigureOut">
              <a:rPr lang="it-IT" smtClean="0"/>
              <a:pPr/>
              <a:t>04/04/2025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B01B-4AEB-4176-9F6C-0D58581CD315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11A8-F277-4318-AD8C-61833F58CC2C}" type="datetimeFigureOut">
              <a:rPr lang="it-IT" smtClean="0"/>
              <a:pPr/>
              <a:t>04/04/2025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B01B-4AEB-4176-9F6C-0D58581CD315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11A8-F277-4318-AD8C-61833F58CC2C}" type="datetimeFigureOut">
              <a:rPr lang="it-IT" smtClean="0"/>
              <a:pPr/>
              <a:t>04/04/2025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B01B-4AEB-4176-9F6C-0D58581CD315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11A8-F277-4318-AD8C-61833F58CC2C}" type="datetimeFigureOut">
              <a:rPr lang="it-IT" smtClean="0"/>
              <a:pPr/>
              <a:t>04/04/2025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B01B-4AEB-4176-9F6C-0D58581CD315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11A8-F277-4318-AD8C-61833F58CC2C}" type="datetimeFigureOut">
              <a:rPr lang="it-IT" smtClean="0"/>
              <a:pPr/>
              <a:t>04/04/2025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B01B-4AEB-4176-9F6C-0D58581CD315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11A8-F277-4318-AD8C-61833F58CC2C}" type="datetimeFigureOut">
              <a:rPr lang="it-IT" smtClean="0"/>
              <a:pPr/>
              <a:t>04/04/2025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B01B-4AEB-4176-9F6C-0D58581CD315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011A8-F277-4318-AD8C-61833F58CC2C}" type="datetimeFigureOut">
              <a:rPr lang="it-IT" smtClean="0"/>
              <a:pPr/>
              <a:t>04/04/2025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BB01B-4AEB-4176-9F6C-0D58581CD315}" type="slidenum">
              <a:rPr lang="it-IT" smtClean="0"/>
              <a:pPr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9216B-647C-4569-B2AE-94F3B19D36C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4/4/2025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8979F-1B67-4890-9B92-96B994BD8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tiff"/><Relationship Id="rId5" Type="http://schemas.openxmlformats.org/officeDocument/2006/relationships/image" Target="../media/image42.png"/><Relationship Id="rId4" Type="http://schemas.openxmlformats.org/officeDocument/2006/relationships/image" Target="../media/image41.tiff"/><Relationship Id="rId9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jpeg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11" Type="http://schemas.openxmlformats.org/officeDocument/2006/relationships/image" Target="../media/image27.tiff"/><Relationship Id="rId5" Type="http://schemas.openxmlformats.org/officeDocument/2006/relationships/image" Target="../media/image21.tiff"/><Relationship Id="rId10" Type="http://schemas.openxmlformats.org/officeDocument/2006/relationships/image" Target="../media/image26.tiff"/><Relationship Id="rId4" Type="http://schemas.openxmlformats.org/officeDocument/2006/relationships/image" Target="../media/image20.tiff"/><Relationship Id="rId9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0" y="1052736"/>
            <a:ext cx="914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pPr fontAlgn="t"/>
            <a:r>
              <a:rPr lang="it-IT" b="1" dirty="0"/>
              <a:t>6 </a:t>
            </a:r>
            <a:r>
              <a:rPr lang="it-IT" b="1" dirty="0" err="1"/>
              <a:t>Helix</a:t>
            </a:r>
            <a:r>
              <a:rPr lang="it-IT" b="1" dirty="0"/>
              <a:t> </a:t>
            </a:r>
            <a:r>
              <a:rPr lang="it-IT" b="1" dirty="0" err="1"/>
              <a:t>samples</a:t>
            </a:r>
            <a:endParaRPr lang="it-IT" b="1" dirty="0"/>
          </a:p>
          <a:p>
            <a:pPr fontAlgn="t"/>
            <a:endParaRPr lang="it-IT" b="1" dirty="0"/>
          </a:p>
          <a:p>
            <a:pPr fontAlgn="t"/>
            <a:r>
              <a:rPr lang="it-IT" b="1" dirty="0"/>
              <a:t>3 </a:t>
            </a:r>
            <a:r>
              <a:rPr lang="it-IT" b="1" dirty="0" err="1"/>
              <a:t>Plasmonic</a:t>
            </a:r>
            <a:r>
              <a:rPr lang="it-IT" b="1" dirty="0"/>
              <a:t> </a:t>
            </a:r>
            <a:r>
              <a:rPr lang="it-IT" b="1" dirty="0" err="1"/>
              <a:t>samples</a:t>
            </a:r>
            <a:r>
              <a:rPr lang="it-IT" b="1" dirty="0"/>
              <a:t> (SLR) </a:t>
            </a:r>
          </a:p>
          <a:p>
            <a:pPr fontAlgn="t"/>
            <a:endParaRPr lang="it-IT" b="1" dirty="0"/>
          </a:p>
          <a:p>
            <a:pPr fontAlgn="t"/>
            <a:r>
              <a:rPr lang="it-IT" b="1" dirty="0"/>
              <a:t>3 </a:t>
            </a:r>
            <a:r>
              <a:rPr lang="it-IT" b="1" dirty="0" err="1"/>
              <a:t>Metasurface</a:t>
            </a:r>
            <a:r>
              <a:rPr lang="it-IT" b="1" dirty="0"/>
              <a:t> </a:t>
            </a:r>
            <a:r>
              <a:rPr lang="it-IT" b="1" dirty="0" err="1"/>
              <a:t>samples</a:t>
            </a:r>
            <a:endParaRPr lang="it-IT" b="1" dirty="0"/>
          </a:p>
          <a:p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2771800" y="44624"/>
            <a:ext cx="35571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it-IT" sz="3200" dirty="0" err="1">
                <a:solidFill>
                  <a:prstClr val="black"/>
                </a:solidFill>
              </a:rPr>
              <a:t>Samples</a:t>
            </a:r>
            <a:r>
              <a:rPr lang="it-IT" sz="3200" dirty="0">
                <a:solidFill>
                  <a:prstClr val="black"/>
                </a:solidFill>
              </a:rPr>
              <a:t> _ </a:t>
            </a:r>
            <a:r>
              <a:rPr lang="it-IT" sz="3200" dirty="0" err="1">
                <a:solidFill>
                  <a:prstClr val="black"/>
                </a:solidFill>
              </a:rPr>
              <a:t>Nov</a:t>
            </a:r>
            <a:r>
              <a:rPr lang="it-IT" sz="3200" dirty="0">
                <a:solidFill>
                  <a:prstClr val="black"/>
                </a:solidFill>
              </a:rPr>
              <a:t> 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0" y="1641574"/>
            <a:ext cx="40671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it-IT" b="1" dirty="0"/>
              <a:t>Quad2019: Non </a:t>
            </a:r>
            <a:r>
              <a:rPr lang="it-IT" b="1" dirty="0" err="1"/>
              <a:t>linear</a:t>
            </a:r>
            <a:r>
              <a:rPr lang="it-IT" b="1" dirty="0"/>
              <a:t> </a:t>
            </a:r>
            <a:r>
              <a:rPr lang="it-IT" b="1" dirty="0" err="1"/>
              <a:t>measurements</a:t>
            </a:r>
            <a:endParaRPr lang="it-IT" b="1" dirty="0"/>
          </a:p>
          <a:p>
            <a:pPr fontAlgn="t"/>
            <a:r>
              <a:rPr lang="it-IT" b="1" dirty="0"/>
              <a:t>Mezze Lune 5: Non </a:t>
            </a:r>
            <a:r>
              <a:rPr lang="it-IT" b="1" dirty="0" err="1"/>
              <a:t>linear</a:t>
            </a:r>
            <a:r>
              <a:rPr lang="it-IT" b="1" dirty="0"/>
              <a:t> </a:t>
            </a:r>
            <a:r>
              <a:rPr lang="it-IT" b="1" dirty="0" err="1"/>
              <a:t>measurements</a:t>
            </a:r>
            <a:endParaRPr lang="it-IT" b="1" dirty="0"/>
          </a:p>
          <a:p>
            <a:pPr fontAlgn="t"/>
            <a:r>
              <a:rPr lang="it-IT" b="1" dirty="0"/>
              <a:t>Mezze Lune 6: Non </a:t>
            </a:r>
            <a:r>
              <a:rPr lang="it-IT" b="1" dirty="0" err="1"/>
              <a:t>linera</a:t>
            </a:r>
            <a:r>
              <a:rPr lang="it-IT" b="1" dirty="0"/>
              <a:t> </a:t>
            </a:r>
            <a:r>
              <a:rPr lang="it-IT" b="1" dirty="0" err="1"/>
              <a:t>meaurements</a:t>
            </a:r>
            <a:endParaRPr lang="it-IT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-36512" y="188640"/>
            <a:ext cx="933537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/>
              <a:t>Plasmonic</a:t>
            </a:r>
            <a:r>
              <a:rPr lang="it-IT" sz="3200" dirty="0"/>
              <a:t> </a:t>
            </a:r>
            <a:r>
              <a:rPr lang="it-IT" sz="3200" dirty="0" err="1"/>
              <a:t>Samples</a:t>
            </a:r>
            <a:r>
              <a:rPr lang="it-IT" sz="3200" dirty="0"/>
              <a:t> </a:t>
            </a:r>
            <a:r>
              <a:rPr lang="it-IT" sz="3200" dirty="0" err="1"/>
              <a:t>with</a:t>
            </a:r>
            <a:r>
              <a:rPr lang="it-IT" sz="3200" dirty="0"/>
              <a:t> </a:t>
            </a:r>
            <a:r>
              <a:rPr lang="it-IT" sz="3200" dirty="0" err="1"/>
              <a:t>Surface</a:t>
            </a:r>
            <a:r>
              <a:rPr lang="it-IT" sz="3200" dirty="0"/>
              <a:t> Lattice </a:t>
            </a:r>
            <a:r>
              <a:rPr lang="it-IT" sz="3200" dirty="0" err="1"/>
              <a:t>Resonances</a:t>
            </a:r>
            <a:r>
              <a:rPr lang="it-IT" sz="3200" dirty="0"/>
              <a:t> (3)</a:t>
            </a:r>
          </a:p>
          <a:p>
            <a:r>
              <a:rPr lang="it-IT" sz="3200" dirty="0" err="1"/>
              <a:t>Aluminum</a:t>
            </a:r>
            <a:endParaRPr lang="it-IT" sz="3200" dirty="0"/>
          </a:p>
          <a:p>
            <a:endParaRPr lang="it-IT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it-IT" sz="3600" b="1" dirty="0"/>
              <a:t>1) Quad2019</a:t>
            </a:r>
            <a:br>
              <a:rPr lang="it-IT" b="1" dirty="0"/>
            </a:b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CF9978A-4193-42E7-9CC1-39CEAC8DAE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52" y="841910"/>
            <a:ext cx="2808312" cy="2106234"/>
          </a:xfrm>
          <a:prstGeom prst="rect">
            <a:avLst/>
          </a:prstGeom>
        </p:spPr>
      </p:pic>
      <p:pic>
        <p:nvPicPr>
          <p:cNvPr id="6" name="Immagine 5" descr="Immagine che contiene vecchio, uomo&#10;&#10;Descrizione generata automaticamente">
            <a:extLst>
              <a:ext uri="{FF2B5EF4-FFF2-40B4-BE49-F238E27FC236}">
                <a16:creationId xmlns:a16="http://schemas.microsoft.com/office/drawing/2014/main" id="{0C3D5F67-6228-4E6A-9085-37A6E8D69A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52" y="846138"/>
            <a:ext cx="2789560" cy="209217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773FD4A-33A3-4497-AAA4-6E3A865928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728" y="841910"/>
            <a:ext cx="2784000" cy="2088000"/>
          </a:xfrm>
          <a:prstGeom prst="rect">
            <a:avLst/>
          </a:prstGeom>
        </p:spPr>
      </p:pic>
      <p:pic>
        <p:nvPicPr>
          <p:cNvPr id="10" name="Immagine 9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C312130E-D3FB-448A-8514-D9EAB8C78C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068960"/>
            <a:ext cx="2808312" cy="2106234"/>
          </a:xfrm>
          <a:prstGeom prst="rect">
            <a:avLst/>
          </a:prstGeom>
        </p:spPr>
      </p:pic>
      <p:pic>
        <p:nvPicPr>
          <p:cNvPr id="14" name="Immagine 13" descr="Immagine che contiene monitor&#10;&#10;Descrizione generata automaticamente">
            <a:extLst>
              <a:ext uri="{FF2B5EF4-FFF2-40B4-BE49-F238E27FC236}">
                <a16:creationId xmlns:a16="http://schemas.microsoft.com/office/drawing/2014/main" id="{F568233B-FB4F-41AD-946A-979097032A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312" y="3068960"/>
            <a:ext cx="2784000" cy="2088000"/>
          </a:xfrm>
          <a:prstGeom prst="rect">
            <a:avLst/>
          </a:prstGeom>
        </p:spPr>
      </p:pic>
      <p:pic>
        <p:nvPicPr>
          <p:cNvPr id="16" name="Immagine 15" descr="Immagine che contiene fotografia, vecchio, monitor, uomo&#10;&#10;Descrizione generata automaticamente">
            <a:extLst>
              <a:ext uri="{FF2B5EF4-FFF2-40B4-BE49-F238E27FC236}">
                <a16:creationId xmlns:a16="http://schemas.microsoft.com/office/drawing/2014/main" id="{42A7A53C-B313-4265-9DF4-F158C5ABB8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729" y="3068960"/>
            <a:ext cx="2784000" cy="208800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5B7A45F-68CC-48B8-A497-B880C5626DCD}"/>
              </a:ext>
            </a:extLst>
          </p:cNvPr>
          <p:cNvSpPr txBox="1"/>
          <p:nvPr/>
        </p:nvSpPr>
        <p:spPr>
          <a:xfrm>
            <a:off x="1033264" y="228567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Period:490nm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473C783-F945-4943-BAE7-B703D340695B}"/>
              </a:ext>
            </a:extLst>
          </p:cNvPr>
          <p:cNvCxnSpPr/>
          <p:nvPr/>
        </p:nvCxnSpPr>
        <p:spPr>
          <a:xfrm>
            <a:off x="1187624" y="2276872"/>
            <a:ext cx="11521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BE31CE2D-18A5-465C-808C-5B193D70A688}"/>
              </a:ext>
            </a:extLst>
          </p:cNvPr>
          <p:cNvCxnSpPr>
            <a:cxnSpLocks/>
          </p:cNvCxnSpPr>
          <p:nvPr/>
        </p:nvCxnSpPr>
        <p:spPr>
          <a:xfrm>
            <a:off x="6948264" y="2285673"/>
            <a:ext cx="100811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482FF35-6E20-4778-8D4F-A026F01E781D}"/>
              </a:ext>
            </a:extLst>
          </p:cNvPr>
          <p:cNvCxnSpPr>
            <a:cxnSpLocks/>
          </p:cNvCxnSpPr>
          <p:nvPr/>
        </p:nvCxnSpPr>
        <p:spPr>
          <a:xfrm>
            <a:off x="3851920" y="2276872"/>
            <a:ext cx="10801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E0ADFF8-DE07-40B5-962D-E28C2C37AC7B}"/>
              </a:ext>
            </a:extLst>
          </p:cNvPr>
          <p:cNvCxnSpPr/>
          <p:nvPr/>
        </p:nvCxnSpPr>
        <p:spPr>
          <a:xfrm>
            <a:off x="1259632" y="4509120"/>
            <a:ext cx="11521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A4272AD9-A417-4C82-B2ED-FC0F9F10FDFF}"/>
              </a:ext>
            </a:extLst>
          </p:cNvPr>
          <p:cNvCxnSpPr>
            <a:cxnSpLocks/>
          </p:cNvCxnSpPr>
          <p:nvPr/>
        </p:nvCxnSpPr>
        <p:spPr>
          <a:xfrm>
            <a:off x="4389766" y="4437112"/>
            <a:ext cx="97432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C9EBA628-9C29-4A5E-BFF9-D083999EBBF2}"/>
              </a:ext>
            </a:extLst>
          </p:cNvPr>
          <p:cNvCxnSpPr>
            <a:cxnSpLocks/>
          </p:cNvCxnSpPr>
          <p:nvPr/>
        </p:nvCxnSpPr>
        <p:spPr>
          <a:xfrm>
            <a:off x="7020272" y="4581128"/>
            <a:ext cx="10801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17ECD94-40DA-452C-BAAD-7340D2956150}"/>
              </a:ext>
            </a:extLst>
          </p:cNvPr>
          <p:cNvSpPr txBox="1"/>
          <p:nvPr/>
        </p:nvSpPr>
        <p:spPr>
          <a:xfrm>
            <a:off x="3913713" y="234911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Period:490nm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2FB17CC-19F7-4C32-A8F9-F12D1CB54C33}"/>
              </a:ext>
            </a:extLst>
          </p:cNvPr>
          <p:cNvSpPr txBox="1"/>
          <p:nvPr/>
        </p:nvSpPr>
        <p:spPr>
          <a:xfrm>
            <a:off x="1465441" y="4661866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Period:490nm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EF50E29-9B0D-4508-8EF3-C8147514B7A3}"/>
              </a:ext>
            </a:extLst>
          </p:cNvPr>
          <p:cNvSpPr txBox="1"/>
          <p:nvPr/>
        </p:nvSpPr>
        <p:spPr>
          <a:xfrm>
            <a:off x="4139952" y="453695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Period:490nm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D2791A7-2E2D-45CB-844E-E1D88666A22A}"/>
              </a:ext>
            </a:extLst>
          </p:cNvPr>
          <p:cNvSpPr txBox="1"/>
          <p:nvPr/>
        </p:nvSpPr>
        <p:spPr>
          <a:xfrm>
            <a:off x="7020272" y="227687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Period:490nm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ABE88C4-DEB6-4D20-96F0-AC30DD570C60}"/>
              </a:ext>
            </a:extLst>
          </p:cNvPr>
          <p:cNvSpPr txBox="1"/>
          <p:nvPr/>
        </p:nvSpPr>
        <p:spPr>
          <a:xfrm>
            <a:off x="7092280" y="456585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Period:490nm</a:t>
            </a:r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8E82B442-FC9F-411B-B494-9EDA2611C4BA}"/>
              </a:ext>
            </a:extLst>
          </p:cNvPr>
          <p:cNvCxnSpPr/>
          <p:nvPr/>
        </p:nvCxnSpPr>
        <p:spPr>
          <a:xfrm>
            <a:off x="755576" y="1417638"/>
            <a:ext cx="368520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6068B82-A0D0-4F3D-A103-A9096F22AC6E}"/>
              </a:ext>
            </a:extLst>
          </p:cNvPr>
          <p:cNvSpPr txBox="1"/>
          <p:nvPr/>
        </p:nvSpPr>
        <p:spPr>
          <a:xfrm>
            <a:off x="587610" y="96121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92D050"/>
                </a:solidFill>
              </a:rPr>
              <a:t>80nm</a:t>
            </a:r>
          </a:p>
        </p:txBody>
      </p: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2386AE05-502C-4EAC-9E36-B8AF2C23CAEE}"/>
              </a:ext>
            </a:extLst>
          </p:cNvPr>
          <p:cNvCxnSpPr>
            <a:cxnSpLocks/>
          </p:cNvCxnSpPr>
          <p:nvPr/>
        </p:nvCxnSpPr>
        <p:spPr>
          <a:xfrm>
            <a:off x="963786" y="1808866"/>
            <a:ext cx="79822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BD27585-25D4-4F6C-8FD5-B486B4A74D34}"/>
              </a:ext>
            </a:extLst>
          </p:cNvPr>
          <p:cNvSpPr txBox="1"/>
          <p:nvPr/>
        </p:nvSpPr>
        <p:spPr>
          <a:xfrm>
            <a:off x="479782" y="175479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FF00"/>
                </a:solidFill>
              </a:rPr>
              <a:t>20nm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007C4229-4376-4F53-9B3C-57368C9CD6C6}"/>
              </a:ext>
            </a:extLst>
          </p:cNvPr>
          <p:cNvSpPr txBox="1"/>
          <p:nvPr/>
        </p:nvSpPr>
        <p:spPr>
          <a:xfrm>
            <a:off x="2283194" y="1353788"/>
            <a:ext cx="63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0nm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25B18B7-8FC4-4394-BE76-D1E91070E1B4}"/>
              </a:ext>
            </a:extLst>
          </p:cNvPr>
          <p:cNvSpPr txBox="1"/>
          <p:nvPr/>
        </p:nvSpPr>
        <p:spPr>
          <a:xfrm>
            <a:off x="4139952" y="1292885"/>
            <a:ext cx="108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20nm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36811EEF-4EFA-4AEB-851D-1675B9022B55}"/>
              </a:ext>
            </a:extLst>
          </p:cNvPr>
          <p:cNvCxnSpPr/>
          <p:nvPr/>
        </p:nvCxnSpPr>
        <p:spPr>
          <a:xfrm flipH="1">
            <a:off x="3945336" y="1480371"/>
            <a:ext cx="221826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790CCACC-0BA5-4CA0-AC85-32464C787449}"/>
              </a:ext>
            </a:extLst>
          </p:cNvPr>
          <p:cNvCxnSpPr/>
          <p:nvPr/>
        </p:nvCxnSpPr>
        <p:spPr>
          <a:xfrm flipH="1">
            <a:off x="6832588" y="1480371"/>
            <a:ext cx="221826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B5718B08-4991-4B24-A7D6-4D099FDE591D}"/>
              </a:ext>
            </a:extLst>
          </p:cNvPr>
          <p:cNvCxnSpPr/>
          <p:nvPr/>
        </p:nvCxnSpPr>
        <p:spPr>
          <a:xfrm flipH="1">
            <a:off x="1043608" y="3645024"/>
            <a:ext cx="221826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8D49C445-5491-4ECF-B1A7-1D64B0189DFE}"/>
              </a:ext>
            </a:extLst>
          </p:cNvPr>
          <p:cNvCxnSpPr/>
          <p:nvPr/>
        </p:nvCxnSpPr>
        <p:spPr>
          <a:xfrm flipH="1">
            <a:off x="3851920" y="3717032"/>
            <a:ext cx="221826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D708A9B2-EBB6-45B0-90EA-A537B9B699DF}"/>
              </a:ext>
            </a:extLst>
          </p:cNvPr>
          <p:cNvCxnSpPr/>
          <p:nvPr/>
        </p:nvCxnSpPr>
        <p:spPr>
          <a:xfrm flipH="1">
            <a:off x="6588224" y="3722676"/>
            <a:ext cx="221826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FFE8A266-4269-4A76-AF65-372C3DA692C9}"/>
              </a:ext>
            </a:extLst>
          </p:cNvPr>
          <p:cNvSpPr txBox="1"/>
          <p:nvPr/>
        </p:nvSpPr>
        <p:spPr>
          <a:xfrm>
            <a:off x="7020272" y="1272105"/>
            <a:ext cx="108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40nm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B770AFA3-F2E5-4A5D-A0FF-A74AD322B579}"/>
              </a:ext>
            </a:extLst>
          </p:cNvPr>
          <p:cNvSpPr txBox="1"/>
          <p:nvPr/>
        </p:nvSpPr>
        <p:spPr>
          <a:xfrm>
            <a:off x="1223628" y="3430755"/>
            <a:ext cx="108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60nm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2439D9C5-50C6-47DF-BAF1-3C4310B9FEB5}"/>
              </a:ext>
            </a:extLst>
          </p:cNvPr>
          <p:cNvSpPr txBox="1"/>
          <p:nvPr/>
        </p:nvSpPr>
        <p:spPr>
          <a:xfrm>
            <a:off x="4054361" y="3532719"/>
            <a:ext cx="108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80nm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F914CD2-CED4-40A3-8E78-55CB8E337544}"/>
              </a:ext>
            </a:extLst>
          </p:cNvPr>
          <p:cNvSpPr txBox="1"/>
          <p:nvPr/>
        </p:nvSpPr>
        <p:spPr>
          <a:xfrm>
            <a:off x="6810050" y="3532719"/>
            <a:ext cx="108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100nm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2763C3-D30C-4527-8907-9997E9AD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673B97ED-85A8-426A-A34F-40C3F9D8E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51" y="460238"/>
            <a:ext cx="7916697" cy="5937523"/>
          </a:xfr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EE8152F-3674-44E9-A6FC-199F1339DC53}"/>
              </a:ext>
            </a:extLst>
          </p:cNvPr>
          <p:cNvCxnSpPr>
            <a:cxnSpLocks/>
          </p:cNvCxnSpPr>
          <p:nvPr/>
        </p:nvCxnSpPr>
        <p:spPr>
          <a:xfrm>
            <a:off x="5148064" y="3717032"/>
            <a:ext cx="72008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0594E5F-6B78-4383-AB8B-DD22D3483E82}"/>
              </a:ext>
            </a:extLst>
          </p:cNvPr>
          <p:cNvSpPr txBox="1"/>
          <p:nvPr/>
        </p:nvSpPr>
        <p:spPr>
          <a:xfrm>
            <a:off x="5135628" y="370414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490nm</a:t>
            </a:r>
          </a:p>
        </p:txBody>
      </p:sp>
    </p:spTree>
    <p:extLst>
      <p:ext uri="{BB962C8B-B14F-4D97-AF65-F5344CB8AC3E}">
        <p14:creationId xmlns:p14="http://schemas.microsoft.com/office/powerpoint/2010/main" val="1858219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it-IT" sz="3600" b="1" dirty="0"/>
              <a:t>2) Mezze Lune</a:t>
            </a:r>
            <a:br>
              <a:rPr lang="it-IT" b="1" dirty="0"/>
            </a:b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17CACDC-453A-44CB-A32D-161EB50D61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52736"/>
            <a:ext cx="3851920" cy="2888940"/>
          </a:xfrm>
          <a:prstGeom prst="rect">
            <a:avLst/>
          </a:prstGeom>
        </p:spPr>
      </p:pic>
      <p:pic>
        <p:nvPicPr>
          <p:cNvPr id="5" name="Immagine 4" descr="Immagine che contiene monitor, verde, metro, schermo&#10;&#10;Descrizione generata automaticamente">
            <a:extLst>
              <a:ext uri="{FF2B5EF4-FFF2-40B4-BE49-F238E27FC236}">
                <a16:creationId xmlns:a16="http://schemas.microsoft.com/office/drawing/2014/main" id="{DF40970F-34B6-43FE-810B-2D64526FD3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086" y="806332"/>
            <a:ext cx="3995936" cy="299695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BBAA291-6EBC-49F0-96F2-B6AD27533C1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5536" y="4072464"/>
            <a:ext cx="3347864" cy="251089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4F70741-19D5-4ADA-9B72-536F7FC38C8B}"/>
              </a:ext>
            </a:extLst>
          </p:cNvPr>
          <p:cNvSpPr txBox="1"/>
          <p:nvPr/>
        </p:nvSpPr>
        <p:spPr>
          <a:xfrm>
            <a:off x="7174650" y="4293096"/>
            <a:ext cx="3610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Periodicities</a:t>
            </a:r>
            <a:r>
              <a:rPr lang="it-IT" dirty="0"/>
              <a:t>:</a:t>
            </a:r>
          </a:p>
          <a:p>
            <a:r>
              <a:rPr lang="it-IT" dirty="0"/>
              <a:t>350,370,390,410,</a:t>
            </a:r>
          </a:p>
          <a:p>
            <a:r>
              <a:rPr lang="it-IT" dirty="0"/>
              <a:t>430,450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CE263B4-A146-4691-AC93-B03B05F8C28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2000" y="3894063"/>
            <a:ext cx="2328548" cy="293259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68BBA68-9E50-4B8B-B4AA-B65F8E0CF3D7}"/>
              </a:ext>
            </a:extLst>
          </p:cNvPr>
          <p:cNvSpPr txBox="1"/>
          <p:nvPr/>
        </p:nvSpPr>
        <p:spPr>
          <a:xfrm>
            <a:off x="4499994" y="4396716"/>
            <a:ext cx="90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350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790E30F-A37D-45F1-A09C-63428E6C3BEF}"/>
              </a:ext>
            </a:extLst>
          </p:cNvPr>
          <p:cNvSpPr txBox="1"/>
          <p:nvPr/>
        </p:nvSpPr>
        <p:spPr>
          <a:xfrm>
            <a:off x="6450244" y="4432992"/>
            <a:ext cx="90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450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E460AC1-17AC-4A3B-A838-9DFFAA51A051}"/>
              </a:ext>
            </a:extLst>
          </p:cNvPr>
          <p:cNvSpPr txBox="1"/>
          <p:nvPr/>
        </p:nvSpPr>
        <p:spPr>
          <a:xfrm>
            <a:off x="5984896" y="4455377"/>
            <a:ext cx="90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430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fotografia, monitor, bianco, nero&#10;&#10;Descrizione generata automaticamente">
            <a:extLst>
              <a:ext uri="{FF2B5EF4-FFF2-40B4-BE49-F238E27FC236}">
                <a16:creationId xmlns:a16="http://schemas.microsoft.com/office/drawing/2014/main" id="{36981875-EE31-48DB-B68F-ABD5565E18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850" y="3224225"/>
            <a:ext cx="2771800" cy="2078850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ED5266D-BC7E-4CAC-BCCA-01F4B0EC5A3E}"/>
              </a:ext>
            </a:extLst>
          </p:cNvPr>
          <p:cNvCxnSpPr>
            <a:cxnSpLocks/>
          </p:cNvCxnSpPr>
          <p:nvPr/>
        </p:nvCxnSpPr>
        <p:spPr>
          <a:xfrm>
            <a:off x="7521207" y="4725144"/>
            <a:ext cx="579185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2B64DA5-5602-4CFF-B5EB-84339718921A}"/>
              </a:ext>
            </a:extLst>
          </p:cNvPr>
          <p:cNvSpPr txBox="1"/>
          <p:nvPr/>
        </p:nvSpPr>
        <p:spPr>
          <a:xfrm>
            <a:off x="6372200" y="4254705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Period:450nm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B6DD6AA-3ADC-42D6-9BDE-2FF3C442E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859" y="3224225"/>
            <a:ext cx="2771800" cy="2078850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7264938C-6CB2-46ED-98A2-3138D766C7EE}"/>
              </a:ext>
            </a:extLst>
          </p:cNvPr>
          <p:cNvCxnSpPr>
            <a:cxnSpLocks/>
          </p:cNvCxnSpPr>
          <p:nvPr/>
        </p:nvCxnSpPr>
        <p:spPr>
          <a:xfrm>
            <a:off x="4788024" y="4797152"/>
            <a:ext cx="432048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74E8B2-52D1-404C-A128-B35AFD6ADA15}"/>
              </a:ext>
            </a:extLst>
          </p:cNvPr>
          <p:cNvSpPr txBox="1"/>
          <p:nvPr/>
        </p:nvSpPr>
        <p:spPr>
          <a:xfrm>
            <a:off x="4139952" y="357566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Period:430nm</a:t>
            </a:r>
          </a:p>
        </p:txBody>
      </p:sp>
      <p:pic>
        <p:nvPicPr>
          <p:cNvPr id="17" name="Immagine 16" descr="Immagine che contiene automobile, sedendo, nero, bianco&#10;&#10;Descrizione generata automaticamente">
            <a:extLst>
              <a:ext uri="{FF2B5EF4-FFF2-40B4-BE49-F238E27FC236}">
                <a16:creationId xmlns:a16="http://schemas.microsoft.com/office/drawing/2014/main" id="{7F7EBD8A-66A3-4B0B-8A4B-248BEB4F97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68" y="3264035"/>
            <a:ext cx="2771800" cy="2078850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B856878-2171-4AC8-B272-BF66057F709A}"/>
              </a:ext>
            </a:extLst>
          </p:cNvPr>
          <p:cNvSpPr txBox="1"/>
          <p:nvPr/>
        </p:nvSpPr>
        <p:spPr>
          <a:xfrm>
            <a:off x="959605" y="442363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Period:410nm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4A3B7B3E-B529-4D94-B92A-78C33CEB8973}"/>
              </a:ext>
            </a:extLst>
          </p:cNvPr>
          <p:cNvCxnSpPr>
            <a:cxnSpLocks/>
          </p:cNvCxnSpPr>
          <p:nvPr/>
        </p:nvCxnSpPr>
        <p:spPr>
          <a:xfrm>
            <a:off x="1283732" y="4941168"/>
            <a:ext cx="648072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CBB017FE-306C-47D8-B081-E939C771E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307" y="417544"/>
            <a:ext cx="2771800" cy="2078850"/>
          </a:xfrm>
          <a:prstGeom prst="rect">
            <a:avLst/>
          </a:prstGeom>
        </p:spPr>
      </p:pic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016CCEF3-6121-430D-99D9-5D1E44DE1E76}"/>
              </a:ext>
            </a:extLst>
          </p:cNvPr>
          <p:cNvCxnSpPr>
            <a:cxnSpLocks/>
          </p:cNvCxnSpPr>
          <p:nvPr/>
        </p:nvCxnSpPr>
        <p:spPr>
          <a:xfrm>
            <a:off x="7380312" y="1670503"/>
            <a:ext cx="648072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0C320E53-B841-4CEF-96A6-69C975FC0CFD}"/>
              </a:ext>
            </a:extLst>
          </p:cNvPr>
          <p:cNvSpPr txBox="1"/>
          <p:nvPr/>
        </p:nvSpPr>
        <p:spPr>
          <a:xfrm>
            <a:off x="6948264" y="170080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Period:390nm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22F255D8-76EE-4A11-A32E-9318C967C4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742" y="404664"/>
            <a:ext cx="2771801" cy="2078851"/>
          </a:xfrm>
          <a:prstGeom prst="rect">
            <a:avLst/>
          </a:prstGeom>
        </p:spPr>
      </p:pic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AD5606E8-AC6B-4E36-A65F-8F035A010E48}"/>
              </a:ext>
            </a:extLst>
          </p:cNvPr>
          <p:cNvCxnSpPr>
            <a:cxnSpLocks/>
          </p:cNvCxnSpPr>
          <p:nvPr/>
        </p:nvCxnSpPr>
        <p:spPr>
          <a:xfrm>
            <a:off x="4355976" y="1268760"/>
            <a:ext cx="648072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 descr="Immagine che contiene pioggia&#10;&#10;Descrizione generata automaticamente">
            <a:extLst>
              <a:ext uri="{FF2B5EF4-FFF2-40B4-BE49-F238E27FC236}">
                <a16:creationId xmlns:a16="http://schemas.microsoft.com/office/drawing/2014/main" id="{E4D2BF9C-9A80-42B3-8086-0096F2A1AA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16" y="404664"/>
            <a:ext cx="2808839" cy="2106629"/>
          </a:xfrm>
          <a:prstGeom prst="rect">
            <a:avLst/>
          </a:prstGeom>
        </p:spPr>
      </p:pic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A0FCCB41-6AE3-4B41-8D47-72DB37B3354B}"/>
              </a:ext>
            </a:extLst>
          </p:cNvPr>
          <p:cNvCxnSpPr>
            <a:cxnSpLocks/>
          </p:cNvCxnSpPr>
          <p:nvPr/>
        </p:nvCxnSpPr>
        <p:spPr>
          <a:xfrm>
            <a:off x="1907704" y="1556792"/>
            <a:ext cx="288032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EA17777A-6BB4-4633-9CE2-BA94FF225A3D}"/>
              </a:ext>
            </a:extLst>
          </p:cNvPr>
          <p:cNvSpPr txBox="1"/>
          <p:nvPr/>
        </p:nvSpPr>
        <p:spPr>
          <a:xfrm>
            <a:off x="4067944" y="121330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Period:370nm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639B5A8-E65D-4AEE-904E-BB6EA90C888D}"/>
              </a:ext>
            </a:extLst>
          </p:cNvPr>
          <p:cNvSpPr txBox="1"/>
          <p:nvPr/>
        </p:nvSpPr>
        <p:spPr>
          <a:xfrm>
            <a:off x="1187624" y="114537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Period:350nm</a:t>
            </a:r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E401296D-DFBC-4AE4-BC85-3D8342C073C9}"/>
              </a:ext>
            </a:extLst>
          </p:cNvPr>
          <p:cNvCxnSpPr>
            <a:cxnSpLocks/>
          </p:cNvCxnSpPr>
          <p:nvPr/>
        </p:nvCxnSpPr>
        <p:spPr>
          <a:xfrm>
            <a:off x="8096690" y="4077072"/>
            <a:ext cx="0" cy="505038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E2AE072C-8A99-45F8-957F-8F932DE3613C}"/>
              </a:ext>
            </a:extLst>
          </p:cNvPr>
          <p:cNvCxnSpPr>
            <a:cxnSpLocks/>
          </p:cNvCxnSpPr>
          <p:nvPr/>
        </p:nvCxnSpPr>
        <p:spPr>
          <a:xfrm flipH="1">
            <a:off x="5292079" y="4363171"/>
            <a:ext cx="1" cy="429791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4849C490-150E-47CC-93B4-2BB5EAC6A9AF}"/>
              </a:ext>
            </a:extLst>
          </p:cNvPr>
          <p:cNvCxnSpPr>
            <a:cxnSpLocks/>
          </p:cNvCxnSpPr>
          <p:nvPr/>
        </p:nvCxnSpPr>
        <p:spPr>
          <a:xfrm flipV="1">
            <a:off x="611560" y="4303460"/>
            <a:ext cx="0" cy="643834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3039FB82-15D2-4112-818E-4012EE7C3CAC}"/>
              </a:ext>
            </a:extLst>
          </p:cNvPr>
          <p:cNvCxnSpPr>
            <a:cxnSpLocks/>
          </p:cNvCxnSpPr>
          <p:nvPr/>
        </p:nvCxnSpPr>
        <p:spPr>
          <a:xfrm flipV="1">
            <a:off x="3635896" y="1268760"/>
            <a:ext cx="0" cy="72366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38DE4CCF-0F2D-4B3F-9C30-41E665B010F1}"/>
              </a:ext>
            </a:extLst>
          </p:cNvPr>
          <p:cNvCxnSpPr>
            <a:cxnSpLocks/>
          </p:cNvCxnSpPr>
          <p:nvPr/>
        </p:nvCxnSpPr>
        <p:spPr>
          <a:xfrm flipV="1">
            <a:off x="6660232" y="980728"/>
            <a:ext cx="0" cy="665136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DFFE1EC8-3670-4933-BD29-93EBC4CA6744}"/>
              </a:ext>
            </a:extLst>
          </p:cNvPr>
          <p:cNvCxnSpPr>
            <a:cxnSpLocks/>
          </p:cNvCxnSpPr>
          <p:nvPr/>
        </p:nvCxnSpPr>
        <p:spPr>
          <a:xfrm flipH="1">
            <a:off x="2403376" y="1790525"/>
            <a:ext cx="8384" cy="283228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Immagine 55">
            <a:extLst>
              <a:ext uri="{FF2B5EF4-FFF2-40B4-BE49-F238E27FC236}">
                <a16:creationId xmlns:a16="http://schemas.microsoft.com/office/drawing/2014/main" id="{99322E8F-CA6E-4F75-AB3D-C6CD1CB234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3729" y="5210911"/>
            <a:ext cx="2304256" cy="173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87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1907704" y="0"/>
            <a:ext cx="550747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/>
              <a:t>Au+Si</a:t>
            </a:r>
            <a:r>
              <a:rPr lang="it-IT" sz="3200" dirty="0"/>
              <a:t> </a:t>
            </a:r>
            <a:r>
              <a:rPr lang="it-IT" sz="3200" dirty="0" err="1"/>
              <a:t>Metasurfaces</a:t>
            </a:r>
            <a:r>
              <a:rPr lang="it-IT" sz="3200" dirty="0"/>
              <a:t> </a:t>
            </a:r>
            <a:r>
              <a:rPr lang="it-IT" sz="3200" dirty="0" err="1"/>
              <a:t>Samples</a:t>
            </a:r>
            <a:r>
              <a:rPr lang="it-IT" sz="3200" dirty="0"/>
              <a:t>(3)</a:t>
            </a:r>
          </a:p>
          <a:p>
            <a:pPr fontAlgn="t"/>
            <a:endParaRPr lang="it-IT" b="1" dirty="0"/>
          </a:p>
          <a:p>
            <a:pPr fontAlgn="t"/>
            <a:endParaRPr lang="it-IT" b="1" dirty="0"/>
          </a:p>
        </p:txBody>
      </p:sp>
      <p:pic>
        <p:nvPicPr>
          <p:cNvPr id="61442" name="Picture 2" descr="F:\RUSSIA\SANDW\SANDW GRANDE 1 (60nm)\DOPO ETCHING\1_24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692696"/>
            <a:ext cx="4012704" cy="3009528"/>
          </a:xfrm>
          <a:prstGeom prst="rect">
            <a:avLst/>
          </a:prstGeom>
          <a:noFill/>
        </p:spPr>
      </p:pic>
      <p:pic>
        <p:nvPicPr>
          <p:cNvPr id="61443" name="Picture 3" descr="F:\RUSSIA\SANDW\SANDW GRANDE 1 (60nm)\DOPO ETCHING\ARRAY3FILA2_18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692696"/>
            <a:ext cx="3988701" cy="2991526"/>
          </a:xfrm>
          <a:prstGeom prst="rect">
            <a:avLst/>
          </a:prstGeom>
          <a:noFill/>
        </p:spPr>
      </p:pic>
      <p:pic>
        <p:nvPicPr>
          <p:cNvPr id="61444" name="Picture 4" descr="F:\RUSSIA\SANDW\SANDW GRANDE 1 (60nm)\PRIMA DELL ETCHING DA EBL\d_60_gap 40_array 4_24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3920480"/>
            <a:ext cx="3916693" cy="2937520"/>
          </a:xfrm>
          <a:prstGeom prst="rect">
            <a:avLst/>
          </a:prstGeom>
          <a:noFill/>
        </p:spPr>
      </p:pic>
      <p:pic>
        <p:nvPicPr>
          <p:cNvPr id="61445" name="Picture 5" descr="F:\RUSSIA\SANDW\SANDW GRANDE 1 (60nm)\PRIMA DELL ETCHING DA EBL\d_80_gap 40_13.t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8024" y="4010490"/>
            <a:ext cx="3796680" cy="28475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RUSSIA\SANDW\SANDW GRANDE 1 (60nm)\DOPO ETCHING\1_24.tif">
            <a:extLst>
              <a:ext uri="{FF2B5EF4-FFF2-40B4-BE49-F238E27FC236}">
                <a16:creationId xmlns:a16="http://schemas.microsoft.com/office/drawing/2014/main" id="{F2180A41-3C89-4ED4-A4FC-CFC1EA82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16959"/>
            <a:ext cx="8484942" cy="6363707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1A61F98-4113-41F9-8AA8-F03B82402A9E}"/>
              </a:ext>
            </a:extLst>
          </p:cNvPr>
          <p:cNvSpPr txBox="1"/>
          <p:nvPr/>
        </p:nvSpPr>
        <p:spPr>
          <a:xfrm>
            <a:off x="3455275" y="3485698"/>
            <a:ext cx="1272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chemeClr val="bg1"/>
                </a:solidFill>
              </a:rPr>
              <a:t>ROW 1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4238953-D1AF-448F-A502-40ED5DA455D3}"/>
              </a:ext>
            </a:extLst>
          </p:cNvPr>
          <p:cNvSpPr txBox="1"/>
          <p:nvPr/>
        </p:nvSpPr>
        <p:spPr>
          <a:xfrm>
            <a:off x="3428381" y="3124806"/>
            <a:ext cx="1272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chemeClr val="bg1"/>
                </a:solidFill>
              </a:rPr>
              <a:t>ROW 2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3DEBD64-6341-4E93-A371-42C4EA9186EF}"/>
              </a:ext>
            </a:extLst>
          </p:cNvPr>
          <p:cNvSpPr txBox="1"/>
          <p:nvPr/>
        </p:nvSpPr>
        <p:spPr>
          <a:xfrm>
            <a:off x="3428381" y="2673341"/>
            <a:ext cx="1272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chemeClr val="bg1"/>
                </a:solidFill>
              </a:rPr>
              <a:t>ROW 3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DFBDDC9-5FBC-44C2-A4B2-0DF8FFDF497F}"/>
              </a:ext>
            </a:extLst>
          </p:cNvPr>
          <p:cNvSpPr txBox="1"/>
          <p:nvPr/>
        </p:nvSpPr>
        <p:spPr>
          <a:xfrm>
            <a:off x="5220072" y="3454921"/>
            <a:ext cx="1871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d=80nm g=40nm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9D33870-0CF9-4FC1-9A24-70F6169760BA}"/>
              </a:ext>
            </a:extLst>
          </p:cNvPr>
          <p:cNvSpPr txBox="1"/>
          <p:nvPr/>
        </p:nvSpPr>
        <p:spPr>
          <a:xfrm>
            <a:off x="6043720" y="2552018"/>
            <a:ext cx="1871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d=40nm g=40nm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2F6D14F-DB52-4F34-842A-DB90E45E1F91}"/>
              </a:ext>
            </a:extLst>
          </p:cNvPr>
          <p:cNvSpPr txBox="1"/>
          <p:nvPr/>
        </p:nvSpPr>
        <p:spPr>
          <a:xfrm>
            <a:off x="6043720" y="2981951"/>
            <a:ext cx="1871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d=60nm g=40nm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65F3578-EBC7-4BFA-B6C6-F04E5377A8D0}"/>
              </a:ext>
            </a:extLst>
          </p:cNvPr>
          <p:cNvSpPr txBox="1"/>
          <p:nvPr/>
        </p:nvSpPr>
        <p:spPr>
          <a:xfrm>
            <a:off x="3784395" y="4683054"/>
            <a:ext cx="41925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d= </a:t>
            </a:r>
            <a:r>
              <a:rPr lang="it-IT" b="1" dirty="0" err="1">
                <a:solidFill>
                  <a:schemeClr val="bg1"/>
                </a:solidFill>
              </a:rPr>
              <a:t>diameter</a:t>
            </a:r>
            <a:r>
              <a:rPr lang="it-IT" b="1" dirty="0">
                <a:solidFill>
                  <a:schemeClr val="bg1"/>
                </a:solidFill>
              </a:rPr>
              <a:t> of </a:t>
            </a:r>
            <a:r>
              <a:rPr lang="it-IT" b="1" dirty="0" err="1">
                <a:solidFill>
                  <a:schemeClr val="bg1"/>
                </a:solidFill>
              </a:rPr>
              <a:t>each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nanostracture</a:t>
            </a:r>
            <a:endParaRPr lang="it-IT" b="1" dirty="0">
              <a:solidFill>
                <a:schemeClr val="bg1"/>
              </a:solidFill>
            </a:endParaRPr>
          </a:p>
          <a:p>
            <a:r>
              <a:rPr lang="it-IT" b="1" dirty="0">
                <a:solidFill>
                  <a:schemeClr val="bg1"/>
                </a:solidFill>
              </a:rPr>
              <a:t>g= </a:t>
            </a:r>
            <a:r>
              <a:rPr lang="it-IT" b="1" dirty="0" err="1">
                <a:solidFill>
                  <a:schemeClr val="bg1"/>
                </a:solidFill>
              </a:rPr>
              <a:t>gab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between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each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structure</a:t>
            </a:r>
            <a:endParaRPr lang="it-IT" b="1" dirty="0">
              <a:solidFill>
                <a:schemeClr val="bg1"/>
              </a:solidFill>
            </a:endParaRPr>
          </a:p>
          <a:p>
            <a:endParaRPr lang="it-IT" b="1" dirty="0">
              <a:solidFill>
                <a:schemeClr val="bg1"/>
              </a:solidFill>
            </a:endParaRPr>
          </a:p>
          <a:p>
            <a:endParaRPr lang="it-IT" b="1" dirty="0">
              <a:solidFill>
                <a:schemeClr val="bg1"/>
              </a:solidFill>
            </a:endParaRPr>
          </a:p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34E9D8A-2302-45FE-9C0B-F64D15B8D9F6}"/>
              </a:ext>
            </a:extLst>
          </p:cNvPr>
          <p:cNvSpPr txBox="1"/>
          <p:nvPr/>
        </p:nvSpPr>
        <p:spPr>
          <a:xfrm>
            <a:off x="1907704" y="0"/>
            <a:ext cx="550747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/>
              <a:t>Au+Si</a:t>
            </a:r>
            <a:r>
              <a:rPr lang="it-IT" sz="3200" dirty="0"/>
              <a:t> </a:t>
            </a:r>
            <a:r>
              <a:rPr lang="it-IT" sz="3200" dirty="0" err="1"/>
              <a:t>Metasurfaces</a:t>
            </a:r>
            <a:r>
              <a:rPr lang="it-IT" sz="3200" dirty="0"/>
              <a:t> </a:t>
            </a:r>
            <a:r>
              <a:rPr lang="it-IT" sz="3200" dirty="0" err="1"/>
              <a:t>Samples</a:t>
            </a:r>
            <a:r>
              <a:rPr lang="it-IT" sz="3200" dirty="0"/>
              <a:t>(3)</a:t>
            </a:r>
          </a:p>
          <a:p>
            <a:pPr fontAlgn="t"/>
            <a:endParaRPr lang="it-IT" b="1" dirty="0"/>
          </a:p>
          <a:p>
            <a:pPr fontAlgn="t"/>
            <a:endParaRPr lang="it-IT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639670B-CD7D-4F15-A6F7-CDD82F6E6566}"/>
              </a:ext>
            </a:extLst>
          </p:cNvPr>
          <p:cNvSpPr txBox="1"/>
          <p:nvPr/>
        </p:nvSpPr>
        <p:spPr>
          <a:xfrm>
            <a:off x="4064751" y="263007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7C54468-61C4-420A-9D8C-432C125D938B}"/>
              </a:ext>
            </a:extLst>
          </p:cNvPr>
          <p:cNvSpPr txBox="1"/>
          <p:nvPr/>
        </p:nvSpPr>
        <p:spPr>
          <a:xfrm>
            <a:off x="4475988" y="2650791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F9BA6D6-87AF-463D-BE0A-31BE6B61A95B}"/>
              </a:ext>
            </a:extLst>
          </p:cNvPr>
          <p:cNvSpPr txBox="1"/>
          <p:nvPr/>
        </p:nvSpPr>
        <p:spPr>
          <a:xfrm>
            <a:off x="4887225" y="2588981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FD5CD13-F5AF-442A-905F-0C0BD9861490}"/>
              </a:ext>
            </a:extLst>
          </p:cNvPr>
          <p:cNvSpPr txBox="1"/>
          <p:nvPr/>
        </p:nvSpPr>
        <p:spPr>
          <a:xfrm>
            <a:off x="5764801" y="2972732"/>
            <a:ext cx="45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EAD2A49-8DBE-4FC3-86DD-FB3074A2F19B}"/>
              </a:ext>
            </a:extLst>
          </p:cNvPr>
          <p:cNvSpPr txBox="1"/>
          <p:nvPr/>
        </p:nvSpPr>
        <p:spPr>
          <a:xfrm>
            <a:off x="3761865" y="5267321"/>
            <a:ext cx="239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X = </a:t>
            </a:r>
            <a:r>
              <a:rPr lang="it-IT" b="1" dirty="0" err="1">
                <a:solidFill>
                  <a:srgbClr val="FF0000"/>
                </a:solidFill>
              </a:rPr>
              <a:t>don’t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measure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it!</a:t>
            </a:r>
            <a:endParaRPr lang="it-IT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226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0" y="793735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pPr fontAlgn="t"/>
            <a:r>
              <a:rPr lang="it-IT" b="1" dirty="0"/>
              <a:t>Sample ITO 150 </a:t>
            </a:r>
            <a:r>
              <a:rPr lang="it-IT" b="1" dirty="0" err="1"/>
              <a:t>nm</a:t>
            </a:r>
            <a:r>
              <a:rPr lang="it-IT" b="1" dirty="0"/>
              <a:t>  Pt3 (</a:t>
            </a:r>
            <a:r>
              <a:rPr lang="it-IT" b="1" dirty="0" err="1"/>
              <a:t>scattering</a:t>
            </a:r>
            <a:r>
              <a:rPr lang="it-IT" b="1" dirty="0"/>
              <a:t>, </a:t>
            </a:r>
            <a:r>
              <a:rPr lang="it-IT" b="1" dirty="0" err="1"/>
              <a:t>possibly</a:t>
            </a:r>
            <a:r>
              <a:rPr lang="it-IT" b="1" dirty="0"/>
              <a:t> </a:t>
            </a:r>
            <a:r>
              <a:rPr lang="it-IT" b="1" dirty="0" err="1"/>
              <a:t>interaction</a:t>
            </a:r>
            <a:r>
              <a:rPr lang="it-IT" b="1" dirty="0"/>
              <a:t> </a:t>
            </a:r>
            <a:r>
              <a:rPr lang="it-IT" b="1" dirty="0" err="1"/>
              <a:t>with</a:t>
            </a:r>
            <a:r>
              <a:rPr lang="it-IT" b="1" dirty="0"/>
              <a:t> </a:t>
            </a:r>
            <a:r>
              <a:rPr lang="it-IT" b="1" dirty="0" err="1"/>
              <a:t>nanoparticles</a:t>
            </a:r>
            <a:r>
              <a:rPr lang="it-IT" b="1" dirty="0"/>
              <a:t>)</a:t>
            </a:r>
          </a:p>
          <a:p>
            <a:pPr fontAlgn="t"/>
            <a:r>
              <a:rPr lang="it-IT" b="1" dirty="0"/>
              <a:t>Sample ITO 20 </a:t>
            </a:r>
            <a:r>
              <a:rPr lang="it-IT" b="1" dirty="0" err="1"/>
              <a:t>nm</a:t>
            </a:r>
            <a:r>
              <a:rPr lang="it-IT" b="1" dirty="0"/>
              <a:t> </a:t>
            </a:r>
            <a:r>
              <a:rPr lang="it-IT" b="1" dirty="0" err="1"/>
              <a:t>Pt</a:t>
            </a:r>
            <a:r>
              <a:rPr lang="it-IT" b="1" dirty="0"/>
              <a:t> 2 (</a:t>
            </a:r>
            <a:r>
              <a:rPr lang="it-IT" b="1" dirty="0" err="1"/>
              <a:t>scattering</a:t>
            </a:r>
            <a:r>
              <a:rPr lang="it-IT" b="1" dirty="0"/>
              <a:t>, </a:t>
            </a:r>
            <a:r>
              <a:rPr lang="it-IT" b="1" dirty="0" err="1"/>
              <a:t>possibly</a:t>
            </a:r>
            <a:r>
              <a:rPr lang="it-IT" b="1" dirty="0"/>
              <a:t> </a:t>
            </a:r>
            <a:r>
              <a:rPr lang="it-IT" b="1" dirty="0" err="1"/>
              <a:t>interaction</a:t>
            </a:r>
            <a:r>
              <a:rPr lang="it-IT" b="1" dirty="0"/>
              <a:t> </a:t>
            </a:r>
            <a:r>
              <a:rPr lang="it-IT" b="1" dirty="0" err="1"/>
              <a:t>with</a:t>
            </a:r>
            <a:r>
              <a:rPr lang="it-IT" b="1" dirty="0"/>
              <a:t> </a:t>
            </a:r>
            <a:r>
              <a:rPr lang="it-IT" b="1" dirty="0" err="1"/>
              <a:t>nanoparticles</a:t>
            </a:r>
            <a:r>
              <a:rPr lang="it-IT" b="1" dirty="0"/>
              <a:t>)</a:t>
            </a:r>
          </a:p>
          <a:p>
            <a:pPr fontAlgn="t"/>
            <a:r>
              <a:rPr lang="it-IT" b="1" dirty="0"/>
              <a:t>Sample ITO 20 </a:t>
            </a:r>
            <a:r>
              <a:rPr lang="it-IT" b="1" dirty="0" err="1"/>
              <a:t>nm</a:t>
            </a:r>
            <a:r>
              <a:rPr lang="it-IT" b="1" dirty="0"/>
              <a:t> + </a:t>
            </a:r>
            <a:r>
              <a:rPr lang="it-IT" b="1" dirty="0" err="1"/>
              <a:t>Polymer</a:t>
            </a:r>
            <a:r>
              <a:rPr lang="it-IT" b="1" dirty="0"/>
              <a:t> (</a:t>
            </a:r>
            <a:r>
              <a:rPr lang="it-IT" b="1" dirty="0" err="1"/>
              <a:t>scattering</a:t>
            </a:r>
            <a:r>
              <a:rPr lang="it-IT" b="1" dirty="0"/>
              <a:t>, </a:t>
            </a:r>
            <a:r>
              <a:rPr lang="it-IT" b="1" dirty="0" err="1"/>
              <a:t>to</a:t>
            </a:r>
            <a:r>
              <a:rPr lang="it-IT" b="1" dirty="0"/>
              <a:t> </a:t>
            </a:r>
            <a:r>
              <a:rPr lang="it-IT" b="1" dirty="0" err="1"/>
              <a:t>be</a:t>
            </a:r>
            <a:r>
              <a:rPr lang="it-IT" b="1" dirty="0"/>
              <a:t> </a:t>
            </a:r>
            <a:r>
              <a:rPr lang="it-IT" b="1" dirty="0" err="1"/>
              <a:t>comperaed</a:t>
            </a:r>
            <a:r>
              <a:rPr lang="it-IT" b="1" dirty="0"/>
              <a:t> </a:t>
            </a:r>
            <a:r>
              <a:rPr lang="it-IT" b="1" dirty="0" err="1"/>
              <a:t>with</a:t>
            </a:r>
            <a:r>
              <a:rPr lang="it-IT" b="1" dirty="0"/>
              <a:t> )</a:t>
            </a:r>
          </a:p>
          <a:p>
            <a:pPr fontAlgn="t"/>
            <a:r>
              <a:rPr lang="it-IT" b="1" dirty="0"/>
              <a:t>Sample ITO 20 nm  Pt1 (scattering, </a:t>
            </a:r>
            <a:r>
              <a:rPr lang="it-IT" b="1" dirty="0" err="1"/>
              <a:t>possibly</a:t>
            </a:r>
            <a:r>
              <a:rPr lang="it-IT" b="1" dirty="0"/>
              <a:t> </a:t>
            </a:r>
            <a:r>
              <a:rPr lang="it-IT" b="1" dirty="0" err="1"/>
              <a:t>integration</a:t>
            </a:r>
            <a:r>
              <a:rPr lang="it-IT" b="1" dirty="0"/>
              <a:t> with </a:t>
            </a:r>
            <a:r>
              <a:rPr lang="it-IT" b="1" dirty="0" err="1"/>
              <a:t>nanoparticles</a:t>
            </a:r>
            <a:r>
              <a:rPr lang="it-IT" b="1" dirty="0"/>
              <a:t>): </a:t>
            </a:r>
            <a:r>
              <a:rPr lang="it-IT" b="1" dirty="0" err="1"/>
              <a:t>lower</a:t>
            </a:r>
            <a:r>
              <a:rPr lang="it-IT" b="1" dirty="0"/>
              <a:t> </a:t>
            </a:r>
            <a:r>
              <a:rPr lang="it-IT" b="1" dirty="0" err="1"/>
              <a:t>quality</a:t>
            </a:r>
            <a:r>
              <a:rPr lang="it-IT" b="1" dirty="0"/>
              <a:t>, use  for </a:t>
            </a:r>
            <a:r>
              <a:rPr lang="it-IT" b="1" dirty="0" err="1"/>
              <a:t>tests</a:t>
            </a:r>
            <a:endParaRPr lang="it-IT" b="1" dirty="0"/>
          </a:p>
          <a:p>
            <a:pPr fontAlgn="t"/>
            <a:endParaRPr lang="it-IT" b="1" dirty="0"/>
          </a:p>
          <a:p>
            <a:pPr fontAlgn="t"/>
            <a:r>
              <a:rPr lang="it-IT" b="1" dirty="0"/>
              <a:t>Sample ITO 150nm+Au+Helices+nanodiamonds: PL </a:t>
            </a:r>
            <a:r>
              <a:rPr lang="it-IT" b="1" dirty="0" err="1"/>
              <a:t>mapping</a:t>
            </a:r>
            <a:r>
              <a:rPr lang="it-IT" b="1" dirty="0"/>
              <a:t>, </a:t>
            </a:r>
            <a:r>
              <a:rPr lang="it-IT" b="1" dirty="0" err="1"/>
              <a:t>lifetime</a:t>
            </a:r>
            <a:r>
              <a:rPr lang="it-IT" b="1" dirty="0"/>
              <a:t> </a:t>
            </a:r>
            <a:r>
              <a:rPr lang="it-IT" b="1" dirty="0" err="1"/>
              <a:t>mapping</a:t>
            </a:r>
            <a:endParaRPr lang="it-IT" b="1" dirty="0"/>
          </a:p>
          <a:p>
            <a:pPr fontAlgn="t"/>
            <a:endParaRPr lang="it-IT" b="1" dirty="0"/>
          </a:p>
          <a:p>
            <a:pPr fontAlgn="t"/>
            <a:r>
              <a:rPr lang="it-IT" b="1" dirty="0"/>
              <a:t>Sample Si (NL </a:t>
            </a:r>
            <a:r>
              <a:rPr lang="it-IT" b="1" dirty="0" err="1"/>
              <a:t>experiments</a:t>
            </a:r>
            <a:r>
              <a:rPr lang="it-IT" b="1" dirty="0"/>
              <a:t>, </a:t>
            </a:r>
            <a:r>
              <a:rPr lang="it-IT" b="1" dirty="0" err="1"/>
              <a:t>scattering</a:t>
            </a:r>
            <a:r>
              <a:rPr lang="it-IT" b="1" dirty="0"/>
              <a:t>) </a:t>
            </a:r>
          </a:p>
          <a:p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2771800" y="44624"/>
            <a:ext cx="30460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it-IT" sz="3200" dirty="0" err="1">
                <a:solidFill>
                  <a:prstClr val="black"/>
                </a:solidFill>
              </a:rPr>
              <a:t>Helix</a:t>
            </a:r>
            <a:r>
              <a:rPr lang="it-IT" sz="3200" dirty="0">
                <a:solidFill>
                  <a:prstClr val="black"/>
                </a:solidFill>
              </a:rPr>
              <a:t> </a:t>
            </a:r>
            <a:r>
              <a:rPr lang="it-IT" sz="3200" dirty="0" err="1">
                <a:solidFill>
                  <a:prstClr val="black"/>
                </a:solidFill>
              </a:rPr>
              <a:t>Samples</a:t>
            </a:r>
            <a:r>
              <a:rPr lang="it-IT" sz="3200" dirty="0">
                <a:solidFill>
                  <a:prstClr val="black"/>
                </a:solidFill>
              </a:rPr>
              <a:t> (6)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68"/>
          <p:cNvGrpSpPr/>
          <p:nvPr/>
        </p:nvGrpSpPr>
        <p:grpSpPr>
          <a:xfrm>
            <a:off x="4860032" y="2776858"/>
            <a:ext cx="3604681" cy="3316441"/>
            <a:chOff x="10347" y="4373"/>
            <a:chExt cx="5654" cy="5144"/>
          </a:xfrm>
        </p:grpSpPr>
        <p:graphicFrame>
          <p:nvGraphicFramePr>
            <p:cNvPr id="30" name="对象 34"/>
            <p:cNvGraphicFramePr>
              <a:graphicFrameLocks noChangeAspect="1"/>
            </p:cNvGraphicFramePr>
            <p:nvPr/>
          </p:nvGraphicFramePr>
          <p:xfrm>
            <a:off x="10347" y="4373"/>
            <a:ext cx="5654" cy="5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3587934" imgH="3263492" progId="PBrush">
                    <p:embed/>
                  </p:oleObj>
                </mc:Choice>
                <mc:Fallback>
                  <p:oleObj r:id="rId2" imgW="3587934" imgH="3263492" progId="PBrush">
                    <p:embed/>
                    <p:pic>
                      <p:nvPicPr>
                        <p:cNvPr id="0" name="Picture 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47" y="4373"/>
                          <a:ext cx="5654" cy="51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文本框 57"/>
            <p:cNvSpPr txBox="1"/>
            <p:nvPr/>
          </p:nvSpPr>
          <p:spPr>
            <a:xfrm>
              <a:off x="11910" y="8737"/>
              <a:ext cx="4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32" name="文本框 58"/>
            <p:cNvSpPr txBox="1"/>
            <p:nvPr/>
          </p:nvSpPr>
          <p:spPr>
            <a:xfrm>
              <a:off x="10670" y="7975"/>
              <a:ext cx="4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33" name="文本框 59"/>
            <p:cNvSpPr txBox="1"/>
            <p:nvPr/>
          </p:nvSpPr>
          <p:spPr>
            <a:xfrm>
              <a:off x="10645" y="6960"/>
              <a:ext cx="4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34" name="文本框 60"/>
            <p:cNvSpPr txBox="1"/>
            <p:nvPr/>
          </p:nvSpPr>
          <p:spPr>
            <a:xfrm>
              <a:off x="10615" y="5895"/>
              <a:ext cx="4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35" name="文本框 61"/>
            <p:cNvSpPr txBox="1"/>
            <p:nvPr/>
          </p:nvSpPr>
          <p:spPr>
            <a:xfrm>
              <a:off x="10630" y="4830"/>
              <a:ext cx="4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D</a:t>
              </a:r>
            </a:p>
          </p:txBody>
        </p:sp>
        <p:sp>
          <p:nvSpPr>
            <p:cNvPr id="36" name="文本框 62"/>
            <p:cNvSpPr txBox="1"/>
            <p:nvPr/>
          </p:nvSpPr>
          <p:spPr>
            <a:xfrm>
              <a:off x="12628" y="5895"/>
              <a:ext cx="4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L</a:t>
              </a:r>
            </a:p>
          </p:txBody>
        </p:sp>
        <p:sp>
          <p:nvSpPr>
            <p:cNvPr id="37" name="文本框 63"/>
            <p:cNvSpPr txBox="1"/>
            <p:nvPr/>
          </p:nvSpPr>
          <p:spPr>
            <a:xfrm>
              <a:off x="12802" y="5895"/>
              <a:ext cx="4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R</a:t>
              </a:r>
            </a:p>
          </p:txBody>
        </p:sp>
        <p:sp>
          <p:nvSpPr>
            <p:cNvPr id="38" name="文本框 64"/>
            <p:cNvSpPr txBox="1"/>
            <p:nvPr/>
          </p:nvSpPr>
          <p:spPr>
            <a:xfrm>
              <a:off x="11150" y="8742"/>
              <a:ext cx="4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39" name="文本框 65"/>
            <p:cNvSpPr txBox="1"/>
            <p:nvPr/>
          </p:nvSpPr>
          <p:spPr>
            <a:xfrm>
              <a:off x="12754" y="8742"/>
              <a:ext cx="4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40" name="文本框 66"/>
            <p:cNvSpPr txBox="1"/>
            <p:nvPr/>
          </p:nvSpPr>
          <p:spPr>
            <a:xfrm>
              <a:off x="13794" y="8732"/>
              <a:ext cx="4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41" name="文本框 67"/>
            <p:cNvSpPr txBox="1"/>
            <p:nvPr/>
          </p:nvSpPr>
          <p:spPr>
            <a:xfrm>
              <a:off x="14936" y="8742"/>
              <a:ext cx="4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4</a:t>
              </a:r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1) Sample ITO 150 </a:t>
            </a:r>
            <a:r>
              <a:rPr lang="it-IT" b="1" dirty="0" err="1"/>
              <a:t>nm</a:t>
            </a:r>
            <a:r>
              <a:rPr lang="it-IT" b="1" dirty="0"/>
              <a:t> Pt3</a:t>
            </a:r>
            <a:br>
              <a:rPr lang="it-IT" b="1" dirty="0"/>
            </a:br>
            <a:r>
              <a:rPr lang="it-IT" b="1" dirty="0"/>
              <a:t>2 </a:t>
            </a:r>
            <a:r>
              <a:rPr lang="it-IT" b="1" dirty="0" err="1"/>
              <a:t>grids</a:t>
            </a:r>
            <a:r>
              <a:rPr lang="it-IT" b="1" dirty="0"/>
              <a:t> of </a:t>
            </a:r>
            <a:r>
              <a:rPr lang="it-IT" b="1" dirty="0" err="1"/>
              <a:t>enantiomer</a:t>
            </a:r>
            <a:r>
              <a:rPr lang="it-IT" b="1" dirty="0"/>
              <a:t> </a:t>
            </a:r>
            <a:r>
              <a:rPr lang="it-IT" b="1" dirty="0" err="1"/>
              <a:t>couples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683570" y="1772816"/>
            <a:ext cx="256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Grid</a:t>
            </a:r>
            <a:r>
              <a:rPr lang="it-IT" dirty="0"/>
              <a:t> 1 Triple </a:t>
            </a:r>
            <a:r>
              <a:rPr lang="it-IT" dirty="0" err="1"/>
              <a:t>wire</a:t>
            </a:r>
            <a:r>
              <a:rPr lang="it-IT" dirty="0"/>
              <a:t> </a:t>
            </a:r>
            <a:r>
              <a:rPr lang="it-IT" dirty="0" err="1"/>
              <a:t>Helices</a:t>
            </a:r>
            <a:r>
              <a:rPr lang="it-IT" dirty="0"/>
              <a:t> 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4990444" y="1772816"/>
            <a:ext cx="3325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Grid</a:t>
            </a:r>
            <a:r>
              <a:rPr lang="it-IT" dirty="0"/>
              <a:t> 2 Single </a:t>
            </a:r>
            <a:r>
              <a:rPr lang="it-IT" dirty="0" err="1"/>
              <a:t>wire</a:t>
            </a:r>
            <a:r>
              <a:rPr lang="it-IT" dirty="0"/>
              <a:t> </a:t>
            </a:r>
            <a:r>
              <a:rPr lang="it-IT" dirty="0" err="1"/>
              <a:t>Helices</a:t>
            </a:r>
            <a:r>
              <a:rPr lang="it-IT" dirty="0"/>
              <a:t> + </a:t>
            </a:r>
            <a:r>
              <a:rPr lang="it-IT" dirty="0" err="1"/>
              <a:t>Pillars</a:t>
            </a:r>
            <a:endParaRPr lang="it-IT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8347975" y="3212976"/>
            <a:ext cx="7605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b="1" dirty="0" err="1"/>
              <a:t>Pillars</a:t>
            </a:r>
            <a:endParaRPr lang="it-IT" b="1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8251085" y="3851756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b="1" dirty="0"/>
              <a:t>N=2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8250703" y="4499828"/>
            <a:ext cx="7857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b="1" dirty="0"/>
              <a:t>N=1/2</a:t>
            </a:r>
          </a:p>
        </p:txBody>
      </p:sp>
      <p:grpSp>
        <p:nvGrpSpPr>
          <p:cNvPr id="13" name="组合 69"/>
          <p:cNvGrpSpPr/>
          <p:nvPr/>
        </p:nvGrpSpPr>
        <p:grpSpPr>
          <a:xfrm>
            <a:off x="637700" y="2740028"/>
            <a:ext cx="3790284" cy="3425279"/>
            <a:chOff x="1339" y="4315"/>
            <a:chExt cx="5674" cy="5274"/>
          </a:xfrm>
        </p:grpSpPr>
        <p:graphicFrame>
          <p:nvGraphicFramePr>
            <p:cNvPr id="14" name="对象 13"/>
            <p:cNvGraphicFramePr>
              <a:graphicFrameLocks noChangeAspect="1"/>
            </p:cNvGraphicFramePr>
            <p:nvPr/>
          </p:nvGraphicFramePr>
          <p:xfrm>
            <a:off x="1339" y="4315"/>
            <a:ext cx="5674" cy="52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3600635" imgH="3346622" progId="PBrush">
                    <p:embed/>
                  </p:oleObj>
                </mc:Choice>
                <mc:Fallback>
                  <p:oleObj r:id="rId4" imgW="3600635" imgH="3346622" progId="PBrush">
                    <p:embed/>
                    <p:pic>
                      <p:nvPicPr>
                        <p:cNvPr id="0" name="Picture 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9" y="4315"/>
                          <a:ext cx="5674" cy="527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文本框 12"/>
            <p:cNvSpPr txBox="1"/>
            <p:nvPr/>
          </p:nvSpPr>
          <p:spPr>
            <a:xfrm>
              <a:off x="2559" y="8732"/>
              <a:ext cx="4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614" y="8737"/>
              <a:ext cx="4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654" y="8727"/>
              <a:ext cx="4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796" y="8737"/>
              <a:ext cx="4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80" y="7700"/>
              <a:ext cx="4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55" y="6685"/>
              <a:ext cx="4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625" y="5620"/>
              <a:ext cx="4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640" y="4555"/>
              <a:ext cx="4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D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405" y="6655"/>
              <a:ext cx="4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L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920" y="6660"/>
              <a:ext cx="4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R</a:t>
              </a:r>
            </a:p>
          </p:txBody>
        </p:sp>
        <p:cxnSp>
          <p:nvCxnSpPr>
            <p:cNvPr id="25" name="直接连接符 27"/>
            <p:cNvCxnSpPr/>
            <p:nvPr/>
          </p:nvCxnSpPr>
          <p:spPr>
            <a:xfrm flipH="1">
              <a:off x="4720" y="4777"/>
              <a:ext cx="508" cy="5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8"/>
            <p:cNvCxnSpPr/>
            <p:nvPr/>
          </p:nvCxnSpPr>
          <p:spPr>
            <a:xfrm>
              <a:off x="4720" y="4808"/>
              <a:ext cx="508" cy="52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9"/>
            <p:cNvCxnSpPr/>
            <p:nvPr/>
          </p:nvCxnSpPr>
          <p:spPr>
            <a:xfrm flipH="1">
              <a:off x="3647" y="7132"/>
              <a:ext cx="231" cy="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30"/>
            <p:cNvCxnSpPr/>
            <p:nvPr/>
          </p:nvCxnSpPr>
          <p:spPr>
            <a:xfrm>
              <a:off x="3662" y="7178"/>
              <a:ext cx="244" cy="23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asellaDiTesto 11"/>
          <p:cNvSpPr txBox="1"/>
          <p:nvPr/>
        </p:nvSpPr>
        <p:spPr>
          <a:xfrm>
            <a:off x="8244408" y="5075892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b="1" dirty="0"/>
              <a:t>N=1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1"/>
          <p:cNvGraphicFramePr>
            <a:graphicFrameLocks noGrp="1"/>
          </p:cNvGraphicFramePr>
          <p:nvPr/>
        </p:nvGraphicFramePr>
        <p:xfrm>
          <a:off x="1547665" y="-99392"/>
          <a:ext cx="6336704" cy="6952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3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8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8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460">
                <a:tc>
                  <a:txBody>
                    <a:bodyPr/>
                    <a:lstStyle/>
                    <a:p>
                      <a:r>
                        <a:rPr lang="it-IT" dirty="0" err="1"/>
                        <a:t>Name</a:t>
                      </a:r>
                      <a:r>
                        <a:rPr lang="it-IT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Total </a:t>
                      </a:r>
                      <a:r>
                        <a:rPr lang="it-IT" dirty="0" err="1"/>
                        <a:t>Height</a:t>
                      </a:r>
                      <a:r>
                        <a:rPr lang="it-IT" dirty="0"/>
                        <a:t> (</a:t>
                      </a:r>
                      <a:r>
                        <a:rPr lang="it-IT" dirty="0" err="1"/>
                        <a:t>nm</a:t>
                      </a:r>
                      <a:r>
                        <a:rPr lang="it-IT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VP </a:t>
                      </a:r>
                      <a:r>
                        <a:rPr lang="it-IT" dirty="0" err="1"/>
                        <a:t>nm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460">
                <a:tc>
                  <a:txBody>
                    <a:bodyPr/>
                    <a:lstStyle/>
                    <a:p>
                      <a:r>
                        <a:rPr lang="it-IT" dirty="0"/>
                        <a:t>A-0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320R-338L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640-680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460">
                <a:tc>
                  <a:txBody>
                    <a:bodyPr/>
                    <a:lstStyle/>
                    <a:p>
                      <a:r>
                        <a:rPr lang="it-IT" dirty="0"/>
                        <a:t>B-0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760R-850L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760-850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460">
                <a:tc>
                  <a:txBody>
                    <a:bodyPr/>
                    <a:lstStyle/>
                    <a:p>
                      <a:r>
                        <a:rPr lang="it-IT" dirty="0"/>
                        <a:t>C-0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340R-340L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340-340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460">
                <a:tc>
                  <a:txBody>
                    <a:bodyPr/>
                    <a:lstStyle/>
                    <a:p>
                      <a:r>
                        <a:rPr lang="it-IT" dirty="0"/>
                        <a:t>A-1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560R-580L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560-580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460">
                <a:tc>
                  <a:txBody>
                    <a:bodyPr/>
                    <a:lstStyle/>
                    <a:p>
                      <a:r>
                        <a:rPr lang="it-IT" dirty="0"/>
                        <a:t>B-1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200R-200L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400-400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2460">
                <a:tc>
                  <a:txBody>
                    <a:bodyPr/>
                    <a:lstStyle/>
                    <a:p>
                      <a:r>
                        <a:rPr lang="it-IT" dirty="0"/>
                        <a:t>C-1</a:t>
                      </a:r>
                    </a:p>
                  </a:txBody>
                  <a:tcPr>
                    <a:solidFill>
                      <a:srgbClr val="F212C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</a:t>
                      </a:r>
                    </a:p>
                  </a:txBody>
                  <a:tcPr>
                    <a:solidFill>
                      <a:srgbClr val="F212C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790R-770L</a:t>
                      </a:r>
                    </a:p>
                  </a:txBody>
                  <a:tcPr>
                    <a:solidFill>
                      <a:srgbClr val="F212C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395-385</a:t>
                      </a:r>
                    </a:p>
                  </a:txBody>
                  <a:tcPr>
                    <a:solidFill>
                      <a:srgbClr val="F21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2460">
                <a:tc>
                  <a:txBody>
                    <a:bodyPr/>
                    <a:lstStyle/>
                    <a:p>
                      <a:r>
                        <a:rPr lang="it-IT" dirty="0"/>
                        <a:t>A-2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800-800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800-800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2460">
                <a:tc>
                  <a:txBody>
                    <a:bodyPr/>
                    <a:lstStyle/>
                    <a:p>
                      <a:r>
                        <a:rPr lang="it-IT" dirty="0"/>
                        <a:t>B-2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0.5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340R-370L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680-740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2460">
                <a:tc>
                  <a:txBody>
                    <a:bodyPr/>
                    <a:lstStyle/>
                    <a:p>
                      <a:r>
                        <a:rPr lang="it-IT" dirty="0"/>
                        <a:t>C-2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1340R-1350L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670-675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2460">
                <a:tc>
                  <a:txBody>
                    <a:bodyPr/>
                    <a:lstStyle/>
                    <a:p>
                      <a:r>
                        <a:rPr lang="it-IT" dirty="0"/>
                        <a:t>D-2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pillar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220-330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9128">
                <a:tc>
                  <a:txBody>
                    <a:bodyPr/>
                    <a:lstStyle/>
                    <a:p>
                      <a:r>
                        <a:rPr lang="it-IT" dirty="0"/>
                        <a:t>A-3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580R-600L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580-600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2460">
                <a:tc>
                  <a:txBody>
                    <a:bodyPr/>
                    <a:lstStyle/>
                    <a:p>
                      <a:r>
                        <a:rPr lang="it-IT" dirty="0"/>
                        <a:t>B-3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0.5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300R-310L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600-620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2460">
                <a:tc>
                  <a:txBody>
                    <a:bodyPr/>
                    <a:lstStyle/>
                    <a:p>
                      <a:r>
                        <a:rPr lang="it-IT" dirty="0"/>
                        <a:t>C-3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1100R-1100L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550-550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2460">
                <a:tc>
                  <a:txBody>
                    <a:bodyPr/>
                    <a:lstStyle/>
                    <a:p>
                      <a:r>
                        <a:rPr lang="it-IT" dirty="0"/>
                        <a:t>D-3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pillar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910-200-1200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2460">
                <a:tc>
                  <a:txBody>
                    <a:bodyPr/>
                    <a:lstStyle/>
                    <a:p>
                      <a:r>
                        <a:rPr lang="it-IT" dirty="0"/>
                        <a:t>A-4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350R-320L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350-320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52460">
                <a:tc>
                  <a:txBody>
                    <a:bodyPr/>
                    <a:lstStyle/>
                    <a:p>
                      <a:r>
                        <a:rPr lang="it-IT" dirty="0"/>
                        <a:t>B-4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230R-260L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460-520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52460">
                <a:tc>
                  <a:txBody>
                    <a:bodyPr/>
                    <a:lstStyle/>
                    <a:p>
                      <a:r>
                        <a:rPr lang="it-IT" dirty="0"/>
                        <a:t>C-4</a:t>
                      </a:r>
                    </a:p>
                  </a:txBody>
                  <a:tcPr>
                    <a:solidFill>
                      <a:srgbClr val="F212C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</a:t>
                      </a:r>
                    </a:p>
                  </a:txBody>
                  <a:tcPr>
                    <a:solidFill>
                      <a:srgbClr val="F212C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730R-720L</a:t>
                      </a:r>
                    </a:p>
                  </a:txBody>
                  <a:tcPr>
                    <a:solidFill>
                      <a:srgbClr val="F212C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365-360</a:t>
                      </a:r>
                      <a:endParaRPr lang="it-IT" dirty="0"/>
                    </a:p>
                  </a:txBody>
                  <a:tcPr>
                    <a:solidFill>
                      <a:srgbClr val="F21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52460">
                <a:tc>
                  <a:txBody>
                    <a:bodyPr/>
                    <a:lstStyle/>
                    <a:p>
                      <a:r>
                        <a:rPr lang="it-IT" dirty="0"/>
                        <a:t>D-4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pillar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510-750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2) Sample ITO 20 </a:t>
            </a:r>
            <a:r>
              <a:rPr kumimoji="0" lang="it-IT" sz="4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nm</a:t>
            </a:r>
            <a: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Pt2</a:t>
            </a:r>
            <a:b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 </a:t>
            </a:r>
            <a:r>
              <a:rPr kumimoji="0" lang="it-IT" sz="4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grid</a:t>
            </a:r>
            <a: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of </a:t>
            </a:r>
            <a:r>
              <a:rPr kumimoji="0" lang="it-IT" sz="4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enantiomer</a:t>
            </a:r>
            <a: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it-IT" sz="4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couples</a:t>
            </a:r>
            <a:endParaRPr kumimoji="0" lang="it-IT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8130" name="Picture 2" descr="F:\RUSSIA\FIB\PT SINGOLE 1\PT SINGOLE 2\1_01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9764" y="1376363"/>
            <a:ext cx="2535959" cy="1901969"/>
          </a:xfrm>
          <a:prstGeom prst="rect">
            <a:avLst/>
          </a:prstGeom>
          <a:noFill/>
        </p:spPr>
      </p:pic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C7589628-25F3-4ABF-8FCE-34625A6EED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372816"/>
              </p:ext>
            </p:extLst>
          </p:nvPr>
        </p:nvGraphicFramePr>
        <p:xfrm>
          <a:off x="4178300" y="1376363"/>
          <a:ext cx="4768850" cy="405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glio di lavoro" r:id="rId3" imgW="6829504" imgH="5810320" progId="Excel.Sheet.12">
                  <p:embed/>
                </p:oleObj>
              </mc:Choice>
              <mc:Fallback>
                <p:oleObj name="Foglio di lavoro" r:id="rId3" imgW="6829504" imgH="5810320" progId="Excel.Sheet.12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8300" y="1376363"/>
                        <a:ext cx="4768850" cy="4057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18C3CCF6-A622-469E-AB9C-62E89C4B45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5" y="3949672"/>
            <a:ext cx="3996535" cy="2248051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AF8E634-DCC0-4FEE-A1A0-0FB9A3BC8F56}"/>
              </a:ext>
            </a:extLst>
          </p:cNvPr>
          <p:cNvSpPr/>
          <p:nvPr/>
        </p:nvSpPr>
        <p:spPr>
          <a:xfrm>
            <a:off x="1331640" y="2060848"/>
            <a:ext cx="1584176" cy="936104"/>
          </a:xfrm>
          <a:prstGeom prst="rect">
            <a:avLst/>
          </a:prstGeom>
          <a:noFill/>
          <a:ln w="19050">
            <a:solidFill>
              <a:srgbClr val="F21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in giù 10">
            <a:extLst>
              <a:ext uri="{FF2B5EF4-FFF2-40B4-BE49-F238E27FC236}">
                <a16:creationId xmlns:a16="http://schemas.microsoft.com/office/drawing/2014/main" id="{84A6494A-B3D0-4BF9-80DA-E6E5887C5672}"/>
              </a:ext>
            </a:extLst>
          </p:cNvPr>
          <p:cNvSpPr/>
          <p:nvPr/>
        </p:nvSpPr>
        <p:spPr>
          <a:xfrm>
            <a:off x="1979712" y="2852936"/>
            <a:ext cx="288032" cy="1083985"/>
          </a:xfrm>
          <a:prstGeom prst="downArrow">
            <a:avLst/>
          </a:prstGeom>
          <a:solidFill>
            <a:srgbClr val="F212C2"/>
          </a:solidFill>
          <a:ln>
            <a:solidFill>
              <a:srgbClr val="F21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3)Sample ITO 20 </a:t>
            </a:r>
            <a:r>
              <a:rPr kumimoji="0" lang="it-IT" sz="4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nm</a:t>
            </a:r>
            <a: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Pt1+OPD</a:t>
            </a:r>
            <a:b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 </a:t>
            </a:r>
            <a:r>
              <a:rPr kumimoji="0" lang="it-IT" sz="4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grid</a:t>
            </a:r>
            <a: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of </a:t>
            </a:r>
            <a:r>
              <a:rPr kumimoji="0" lang="it-IT" sz="4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enantiomer</a:t>
            </a:r>
            <a: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it-IT" sz="4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couples</a:t>
            </a:r>
            <a:endParaRPr kumimoji="0" lang="it-IT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9154" name="Picture 2" descr="F:\RUSSIA\FIB\PT SINGOLE 1\1_01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8224" y="116632"/>
            <a:ext cx="2363755" cy="1772816"/>
          </a:xfrm>
          <a:prstGeom prst="rect">
            <a:avLst/>
          </a:prstGeom>
          <a:noFill/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A7F4ECC-DB45-4248-9081-1A0636EE9C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1" y="1417638"/>
            <a:ext cx="3547886" cy="1995686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F6B9BAF-4768-4F3E-B910-A8CDE65375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63" y="3861048"/>
            <a:ext cx="3096344" cy="258742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E5CDBB4-E2CE-4426-AC51-8EA87F4CFBC4}"/>
              </a:ext>
            </a:extLst>
          </p:cNvPr>
          <p:cNvSpPr/>
          <p:nvPr/>
        </p:nvSpPr>
        <p:spPr>
          <a:xfrm>
            <a:off x="3525563" y="2659459"/>
            <a:ext cx="720080" cy="101237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E1CE4D3B-E357-401E-AD76-CE52CCDF7BF4}"/>
              </a:ext>
            </a:extLst>
          </p:cNvPr>
          <p:cNvSpPr/>
          <p:nvPr/>
        </p:nvSpPr>
        <p:spPr>
          <a:xfrm rot="7472688">
            <a:off x="2664435" y="3361512"/>
            <a:ext cx="151740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0" name="Oggetto 9">
            <a:extLst>
              <a:ext uri="{FF2B5EF4-FFF2-40B4-BE49-F238E27FC236}">
                <a16:creationId xmlns:a16="http://schemas.microsoft.com/office/drawing/2014/main" id="{242714E6-DE2D-49D1-B89B-BEE7D2D6BA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151374"/>
              </p:ext>
            </p:extLst>
          </p:nvPr>
        </p:nvGraphicFramePr>
        <p:xfrm>
          <a:off x="4279900" y="2184400"/>
          <a:ext cx="4802188" cy="266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Лист" r:id="rId5" imgW="7150273" imgH="3975262" progId="Excel.Sheet.12">
                  <p:embed/>
                </p:oleObj>
              </mc:Choice>
              <mc:Fallback>
                <p:oleObj name="Лист" r:id="rId5" imgW="7150273" imgH="3975262" progId="Excel.Sheet.12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2184400"/>
                        <a:ext cx="4802188" cy="2663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4) Sample ITO 20 nm Pt1 plus </a:t>
            </a:r>
            <a:r>
              <a:rPr kumimoji="0" lang="it-IT" sz="4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deposit</a:t>
            </a:r>
            <a:b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small</a:t>
            </a:r>
            <a:r>
              <a:rPr kumimoji="0" lang="it-IT" sz="4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arrays (ARRAY 3X3 ENANTIOMERS)</a:t>
            </a:r>
            <a:endParaRPr kumimoji="0" lang="it-IT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0178" name="Picture 2" descr="F:\RUSSIA\FIB\pt rray 3x3\1\1_array _08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8514" y="1417638"/>
            <a:ext cx="4254740" cy="3191055"/>
          </a:xfrm>
          <a:prstGeom prst="rect">
            <a:avLst/>
          </a:prstGeom>
          <a:noFill/>
        </p:spPr>
      </p:pic>
      <p:pic>
        <p:nvPicPr>
          <p:cNvPr id="50179" name="Picture 3" descr="F:\RUSSIA\FIB\pt rray 3x3\1\1_array _07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4" y="1217938"/>
            <a:ext cx="2179998" cy="1634998"/>
          </a:xfrm>
          <a:prstGeom prst="rect">
            <a:avLst/>
          </a:prstGeom>
          <a:noFill/>
        </p:spPr>
      </p:pic>
      <p:pic>
        <p:nvPicPr>
          <p:cNvPr id="6" name="Immagine 5" descr="Immagine che contiene diverso, parecchi, molti, mucchio&#10;&#10;Descrizione generata automaticamente">
            <a:extLst>
              <a:ext uri="{FF2B5EF4-FFF2-40B4-BE49-F238E27FC236}">
                <a16:creationId xmlns:a16="http://schemas.microsoft.com/office/drawing/2014/main" id="{2AFDFC3B-6018-475F-8862-8FB6967AB1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671" y="1511267"/>
            <a:ext cx="3995936" cy="2996952"/>
          </a:xfrm>
          <a:prstGeom prst="rect">
            <a:avLst/>
          </a:prstGeom>
        </p:spPr>
      </p:pic>
      <p:pic>
        <p:nvPicPr>
          <p:cNvPr id="8" name="Immagine 7" descr="Immagine che contiene orologio, verde, nero, monitor&#10;&#10;Descrizione generata automaticamente">
            <a:extLst>
              <a:ext uri="{FF2B5EF4-FFF2-40B4-BE49-F238E27FC236}">
                <a16:creationId xmlns:a16="http://schemas.microsoft.com/office/drawing/2014/main" id="{17BC386D-08DF-45E9-9A2C-99FDE7F3A7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027938"/>
            <a:ext cx="3131840" cy="2348880"/>
          </a:xfrm>
          <a:prstGeom prst="rect">
            <a:avLst/>
          </a:prstGeom>
        </p:spPr>
      </p:pic>
      <p:pic>
        <p:nvPicPr>
          <p:cNvPr id="10" name="Immagine 9" descr="Immagine che contiene giocatore, racchetta, nero, uomo&#10;&#10;Descrizione generata automaticamente">
            <a:extLst>
              <a:ext uri="{FF2B5EF4-FFF2-40B4-BE49-F238E27FC236}">
                <a16:creationId xmlns:a16="http://schemas.microsoft.com/office/drawing/2014/main" id="{C474044B-DC0A-4739-B536-8A1AA8EAB7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78" y="3933056"/>
            <a:ext cx="3323861" cy="2492896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31ADE971-4FAC-4EE8-8495-A23380E52DBD}"/>
              </a:ext>
            </a:extLst>
          </p:cNvPr>
          <p:cNvCxnSpPr/>
          <p:nvPr/>
        </p:nvCxnSpPr>
        <p:spPr>
          <a:xfrm flipH="1">
            <a:off x="3275856" y="2780928"/>
            <a:ext cx="456922" cy="432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A5BEAC4-5FEC-4C16-8EF6-D933C081412B}"/>
              </a:ext>
            </a:extLst>
          </p:cNvPr>
          <p:cNvCxnSpPr>
            <a:cxnSpLocks/>
          </p:cNvCxnSpPr>
          <p:nvPr/>
        </p:nvCxnSpPr>
        <p:spPr>
          <a:xfrm>
            <a:off x="4085330" y="2852936"/>
            <a:ext cx="1043108" cy="1349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C9E9B0C-313E-471F-AE50-202D67CF4300}"/>
              </a:ext>
            </a:extLst>
          </p:cNvPr>
          <p:cNvCxnSpPr>
            <a:cxnSpLocks/>
          </p:cNvCxnSpPr>
          <p:nvPr/>
        </p:nvCxnSpPr>
        <p:spPr>
          <a:xfrm>
            <a:off x="4606884" y="2803918"/>
            <a:ext cx="603343" cy="1210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tangolo 19">
            <a:extLst>
              <a:ext uri="{FF2B5EF4-FFF2-40B4-BE49-F238E27FC236}">
                <a16:creationId xmlns:a16="http://schemas.microsoft.com/office/drawing/2014/main" id="{D3F5DC07-513C-4365-8D3B-36CF4D39CC0E}"/>
              </a:ext>
            </a:extLst>
          </p:cNvPr>
          <p:cNvSpPr/>
          <p:nvPr/>
        </p:nvSpPr>
        <p:spPr>
          <a:xfrm>
            <a:off x="734042" y="3158325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R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FD21C161-C886-49EC-BB26-1A2D208C6A50}"/>
              </a:ext>
            </a:extLst>
          </p:cNvPr>
          <p:cNvSpPr/>
          <p:nvPr/>
        </p:nvSpPr>
        <p:spPr>
          <a:xfrm>
            <a:off x="4371090" y="4313694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R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9812505F-DFE2-435C-97C4-A7EF34EF716A}"/>
              </a:ext>
            </a:extLst>
          </p:cNvPr>
          <p:cNvSpPr/>
          <p:nvPr/>
        </p:nvSpPr>
        <p:spPr>
          <a:xfrm>
            <a:off x="5134617" y="1598399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R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5DFDC2DF-CA3C-40D3-AA9B-4DA24FD6B2C8}"/>
              </a:ext>
            </a:extLst>
          </p:cNvPr>
          <p:cNvSpPr/>
          <p:nvPr/>
        </p:nvSpPr>
        <p:spPr>
          <a:xfrm>
            <a:off x="2119300" y="3158325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L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E42747AD-E7D9-425B-AC79-EC3D548595D7}"/>
              </a:ext>
            </a:extLst>
          </p:cNvPr>
          <p:cNvSpPr/>
          <p:nvPr/>
        </p:nvSpPr>
        <p:spPr>
          <a:xfrm>
            <a:off x="6132204" y="4329554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L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16EA3E1D-756A-4304-918E-CDE42A91510B}"/>
              </a:ext>
            </a:extLst>
          </p:cNvPr>
          <p:cNvSpPr/>
          <p:nvPr/>
        </p:nvSpPr>
        <p:spPr>
          <a:xfrm>
            <a:off x="7815756" y="1678838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600" b="1" dirty="0"/>
              <a:t>5) Sample Si </a:t>
            </a:r>
            <a:r>
              <a:rPr lang="it-IT" sz="3600" b="1" dirty="0" err="1"/>
              <a:t>with</a:t>
            </a:r>
            <a:r>
              <a:rPr lang="it-IT" sz="3600" b="1" dirty="0"/>
              <a:t> single </a:t>
            </a:r>
            <a:r>
              <a:rPr lang="it-IT" sz="3600" b="1" dirty="0" err="1"/>
              <a:t>helices</a:t>
            </a:r>
            <a:r>
              <a:rPr lang="it-IT" sz="3600" b="1" dirty="0"/>
              <a:t> in </a:t>
            </a:r>
            <a:r>
              <a:rPr lang="it-IT" sz="3600" b="1" dirty="0" err="1"/>
              <a:t>couple</a:t>
            </a:r>
            <a:r>
              <a:rPr lang="it-IT" sz="3600" b="1" dirty="0"/>
              <a:t>, </a:t>
            </a:r>
            <a:r>
              <a:rPr lang="it-IT" sz="3600" b="1" dirty="0" err="1"/>
              <a:t>with</a:t>
            </a:r>
            <a:r>
              <a:rPr lang="it-IT" sz="3600" b="1" dirty="0"/>
              <a:t> </a:t>
            </a:r>
            <a:r>
              <a:rPr lang="it-IT" sz="3600" b="1" dirty="0" err="1"/>
              <a:t>increasing</a:t>
            </a:r>
            <a:r>
              <a:rPr lang="it-IT" sz="3600" b="1" dirty="0"/>
              <a:t> </a:t>
            </a:r>
            <a:r>
              <a:rPr lang="it-IT" sz="3600" b="1" dirty="0" err="1"/>
              <a:t>loop</a:t>
            </a:r>
            <a:r>
              <a:rPr lang="it-IT" sz="3600" b="1" dirty="0"/>
              <a:t> </a:t>
            </a:r>
            <a:r>
              <a:rPr lang="it-IT" sz="3600" b="1" dirty="0" err="1"/>
              <a:t>number</a:t>
            </a:r>
            <a:r>
              <a:rPr lang="it-IT" sz="3600" b="1" dirty="0"/>
              <a:t>, </a:t>
            </a:r>
            <a:r>
              <a:rPr lang="it-IT" sz="3600" b="1" dirty="0" err="1"/>
              <a:t>same</a:t>
            </a:r>
            <a:r>
              <a:rPr lang="it-IT" sz="3600" b="1" dirty="0"/>
              <a:t> </a:t>
            </a:r>
            <a:r>
              <a:rPr lang="it-IT" sz="3600" b="1" dirty="0" err="1"/>
              <a:t>sizes</a:t>
            </a:r>
            <a:br>
              <a:rPr lang="it-IT" b="1" dirty="0"/>
            </a:br>
            <a:endParaRPr lang="it-IT" dirty="0"/>
          </a:p>
        </p:txBody>
      </p:sp>
      <p:grpSp>
        <p:nvGrpSpPr>
          <p:cNvPr id="9" name="组合 8"/>
          <p:cNvGrpSpPr/>
          <p:nvPr/>
        </p:nvGrpSpPr>
        <p:grpSpPr>
          <a:xfrm>
            <a:off x="107505" y="1124745"/>
            <a:ext cx="4824536" cy="3384376"/>
            <a:chOff x="89638" y="1124744"/>
            <a:chExt cx="5236809" cy="3927607"/>
          </a:xfrm>
        </p:grpSpPr>
        <p:pic>
          <p:nvPicPr>
            <p:cNvPr id="51204" name="Picture 4" descr="F:\RUSSIA\silicio su platino\griglia21.t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9638" y="1124744"/>
              <a:ext cx="5236809" cy="3927607"/>
            </a:xfrm>
            <a:prstGeom prst="rect">
              <a:avLst/>
            </a:prstGeom>
            <a:noFill/>
          </p:spPr>
        </p:pic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CBE8368C-EC05-4686-A2DC-7E1DD568CCB5}"/>
                </a:ext>
              </a:extLst>
            </p:cNvPr>
            <p:cNvSpPr txBox="1"/>
            <p:nvPr/>
          </p:nvSpPr>
          <p:spPr>
            <a:xfrm>
              <a:off x="1579473" y="1416023"/>
              <a:ext cx="255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A</a:t>
              </a:r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5A3BA700-2A6A-4546-802C-63FFDDEFA4B7}"/>
                </a:ext>
              </a:extLst>
            </p:cNvPr>
            <p:cNvSpPr txBox="1"/>
            <p:nvPr/>
          </p:nvSpPr>
          <p:spPr>
            <a:xfrm>
              <a:off x="2162162" y="1446044"/>
              <a:ext cx="249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B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B4C3D36F-ED11-446D-8C8B-35619491A62C}"/>
                </a:ext>
              </a:extLst>
            </p:cNvPr>
            <p:cNvSpPr txBox="1"/>
            <p:nvPr/>
          </p:nvSpPr>
          <p:spPr>
            <a:xfrm>
              <a:off x="2979305" y="1446044"/>
              <a:ext cx="249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C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728A3ED6-79F9-481E-91F4-AC6872A6BCB5}"/>
                </a:ext>
              </a:extLst>
            </p:cNvPr>
            <p:cNvSpPr txBox="1"/>
            <p:nvPr/>
          </p:nvSpPr>
          <p:spPr>
            <a:xfrm>
              <a:off x="3851920" y="1446044"/>
              <a:ext cx="263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D</a:t>
              </a: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B10DF949-8B90-4064-ABDD-D6832A440DDE}"/>
                </a:ext>
              </a:extLst>
            </p:cNvPr>
            <p:cNvSpPr txBox="1"/>
            <p:nvPr/>
          </p:nvSpPr>
          <p:spPr>
            <a:xfrm>
              <a:off x="1115616" y="3258590"/>
              <a:ext cx="2427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3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1498681A-F458-402C-9DCF-CBAD60FD3233}"/>
                </a:ext>
              </a:extLst>
            </p:cNvPr>
            <p:cNvSpPr txBox="1"/>
            <p:nvPr/>
          </p:nvSpPr>
          <p:spPr>
            <a:xfrm>
              <a:off x="1115616" y="3789040"/>
              <a:ext cx="2427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4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8DD854AB-8EAB-48D9-BEFB-B8275D718916}"/>
                </a:ext>
              </a:extLst>
            </p:cNvPr>
            <p:cNvSpPr txBox="1"/>
            <p:nvPr/>
          </p:nvSpPr>
          <p:spPr>
            <a:xfrm>
              <a:off x="1115616" y="1693022"/>
              <a:ext cx="136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1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D6612432-7C89-4579-860C-8ECA5E2E0E8F}"/>
                </a:ext>
              </a:extLst>
            </p:cNvPr>
            <p:cNvSpPr txBox="1"/>
            <p:nvPr/>
          </p:nvSpPr>
          <p:spPr>
            <a:xfrm>
              <a:off x="1131229" y="2434300"/>
              <a:ext cx="136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2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788024" y="1862897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27984" y="2483604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1.5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23528" y="2070142"/>
              <a:ext cx="1014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nothing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85346" y="3604374"/>
              <a:ext cx="1014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0.5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42" y="4562022"/>
            <a:ext cx="3476324" cy="205294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752" y="1065351"/>
            <a:ext cx="3831332" cy="2250393"/>
          </a:xfrm>
          <a:prstGeom prst="rect">
            <a:avLst/>
          </a:prstGeom>
        </p:spPr>
      </p:pic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F9D6CF08-32C1-45D6-B932-A2D37CCD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125541"/>
              </p:ext>
            </p:extLst>
          </p:nvPr>
        </p:nvGraphicFramePr>
        <p:xfrm>
          <a:off x="5208092" y="2780928"/>
          <a:ext cx="4044428" cy="3876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531">
                  <a:extLst>
                    <a:ext uri="{9D8B030D-6E8A-4147-A177-3AD203B41FA5}">
                      <a16:colId xmlns:a16="http://schemas.microsoft.com/office/drawing/2014/main" val="3379842331"/>
                    </a:ext>
                  </a:extLst>
                </a:gridCol>
                <a:gridCol w="846848">
                  <a:extLst>
                    <a:ext uri="{9D8B030D-6E8A-4147-A177-3AD203B41FA5}">
                      <a16:colId xmlns:a16="http://schemas.microsoft.com/office/drawing/2014/main" val="2128947505"/>
                    </a:ext>
                  </a:extLst>
                </a:gridCol>
                <a:gridCol w="1175366">
                  <a:extLst>
                    <a:ext uri="{9D8B030D-6E8A-4147-A177-3AD203B41FA5}">
                      <a16:colId xmlns:a16="http://schemas.microsoft.com/office/drawing/2014/main" val="1144438849"/>
                    </a:ext>
                  </a:extLst>
                </a:gridCol>
                <a:gridCol w="1474683">
                  <a:extLst>
                    <a:ext uri="{9D8B030D-6E8A-4147-A177-3AD203B41FA5}">
                      <a16:colId xmlns:a16="http://schemas.microsoft.com/office/drawing/2014/main" val="3458942235"/>
                    </a:ext>
                  </a:extLst>
                </a:gridCol>
              </a:tblGrid>
              <a:tr h="616056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Name </a:t>
                      </a:r>
                      <a:endParaRPr lang="it-IT" sz="1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N</a:t>
                      </a:r>
                      <a:endParaRPr lang="it-IT" sz="1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Total Height (nm)</a:t>
                      </a:r>
                      <a:endParaRPr lang="it-IT" sz="1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 dirty="0">
                          <a:effectLst/>
                        </a:rPr>
                        <a:t>VP nm</a:t>
                      </a:r>
                      <a:endParaRPr lang="it-IT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extLst>
                  <a:ext uri="{0D108BD9-81ED-4DB2-BD59-A6C34878D82A}">
                    <a16:rowId xmlns:a16="http://schemas.microsoft.com/office/drawing/2014/main" val="3997519941"/>
                  </a:ext>
                </a:extLst>
              </a:tr>
              <a:tr h="170278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A-1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0.5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290R-270L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480-440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extLst>
                  <a:ext uri="{0D108BD9-81ED-4DB2-BD59-A6C34878D82A}">
                    <a16:rowId xmlns:a16="http://schemas.microsoft.com/office/drawing/2014/main" val="2247085346"/>
                  </a:ext>
                </a:extLst>
              </a:tr>
              <a:tr h="166125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B-1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0.5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300R-290L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600-580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extLst>
                  <a:ext uri="{0D108BD9-81ED-4DB2-BD59-A6C34878D82A}">
                    <a16:rowId xmlns:a16="http://schemas.microsoft.com/office/drawing/2014/main" val="1162615967"/>
                  </a:ext>
                </a:extLst>
              </a:tr>
              <a:tr h="166125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C-1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0.5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320R-350L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640-700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extLst>
                  <a:ext uri="{0D108BD9-81ED-4DB2-BD59-A6C34878D82A}">
                    <a16:rowId xmlns:a16="http://schemas.microsoft.com/office/drawing/2014/main" val="3807793227"/>
                  </a:ext>
                </a:extLst>
              </a:tr>
              <a:tr h="166125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D-1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0.5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350R-350L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700-700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extLst>
                  <a:ext uri="{0D108BD9-81ED-4DB2-BD59-A6C34878D82A}">
                    <a16:rowId xmlns:a16="http://schemas.microsoft.com/office/drawing/2014/main" val="3207402777"/>
                  </a:ext>
                </a:extLst>
              </a:tr>
              <a:tr h="166125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A-2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1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410R-430L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410-430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extLst>
                  <a:ext uri="{0D108BD9-81ED-4DB2-BD59-A6C34878D82A}">
                    <a16:rowId xmlns:a16="http://schemas.microsoft.com/office/drawing/2014/main" val="393778589"/>
                  </a:ext>
                </a:extLst>
              </a:tr>
              <a:tr h="166125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B-2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1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390R-430L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390-430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extLst>
                  <a:ext uri="{0D108BD9-81ED-4DB2-BD59-A6C34878D82A}">
                    <a16:rowId xmlns:a16="http://schemas.microsoft.com/office/drawing/2014/main" val="2647845002"/>
                  </a:ext>
                </a:extLst>
              </a:tr>
              <a:tr h="166125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C-2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1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430R-430L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430-430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extLst>
                  <a:ext uri="{0D108BD9-81ED-4DB2-BD59-A6C34878D82A}">
                    <a16:rowId xmlns:a16="http://schemas.microsoft.com/office/drawing/2014/main" val="1245172161"/>
                  </a:ext>
                </a:extLst>
              </a:tr>
              <a:tr h="166125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D-2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1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440R-420L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440-420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extLst>
                  <a:ext uri="{0D108BD9-81ED-4DB2-BD59-A6C34878D82A}">
                    <a16:rowId xmlns:a16="http://schemas.microsoft.com/office/drawing/2014/main" val="2479000826"/>
                  </a:ext>
                </a:extLst>
              </a:tr>
              <a:tr h="166125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A-3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1.5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740R-740L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490-490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extLst>
                  <a:ext uri="{0D108BD9-81ED-4DB2-BD59-A6C34878D82A}">
                    <a16:rowId xmlns:a16="http://schemas.microsoft.com/office/drawing/2014/main" val="3638310567"/>
                  </a:ext>
                </a:extLst>
              </a:tr>
              <a:tr h="166125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B-3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1.5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750R-760R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300" u="none" strike="noStrike">
                          <a:effectLst/>
                        </a:rPr>
                        <a:t>500-505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72" marR="5672" marT="5672" marB="0"/>
                </a:tc>
                <a:extLst>
                  <a:ext uri="{0D108BD9-81ED-4DB2-BD59-A6C34878D82A}">
                    <a16:rowId xmlns:a16="http://schemas.microsoft.com/office/drawing/2014/main" val="4262253262"/>
                  </a:ext>
                </a:extLst>
              </a:tr>
              <a:tr h="166125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C-3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 dirty="0">
                          <a:effectLst/>
                        </a:rPr>
                        <a:t>1.5</a:t>
                      </a:r>
                      <a:endParaRPr lang="it-IT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720R-680L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480-450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extLst>
                  <a:ext uri="{0D108BD9-81ED-4DB2-BD59-A6C34878D82A}">
                    <a16:rowId xmlns:a16="http://schemas.microsoft.com/office/drawing/2014/main" val="1914794785"/>
                  </a:ext>
                </a:extLst>
              </a:tr>
              <a:tr h="166125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D-3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 dirty="0">
                          <a:effectLst/>
                        </a:rPr>
                        <a:t>1.5</a:t>
                      </a:r>
                      <a:endParaRPr lang="it-IT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640R-640L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430-430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extLst>
                  <a:ext uri="{0D108BD9-81ED-4DB2-BD59-A6C34878D82A}">
                    <a16:rowId xmlns:a16="http://schemas.microsoft.com/office/drawing/2014/main" val="4020153759"/>
                  </a:ext>
                </a:extLst>
              </a:tr>
              <a:tr h="166125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A-4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2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820R-800L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410-400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extLst>
                  <a:ext uri="{0D108BD9-81ED-4DB2-BD59-A6C34878D82A}">
                    <a16:rowId xmlns:a16="http://schemas.microsoft.com/office/drawing/2014/main" val="55247889"/>
                  </a:ext>
                </a:extLst>
              </a:tr>
              <a:tr h="166125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B-4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2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780R-780R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300" u="none" strike="noStrike">
                          <a:effectLst/>
                        </a:rPr>
                        <a:t>390-390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72" marR="5672" marT="5672" marB="0"/>
                </a:tc>
                <a:extLst>
                  <a:ext uri="{0D108BD9-81ED-4DB2-BD59-A6C34878D82A}">
                    <a16:rowId xmlns:a16="http://schemas.microsoft.com/office/drawing/2014/main" val="3749043064"/>
                  </a:ext>
                </a:extLst>
              </a:tr>
              <a:tr h="166125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C-4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2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770R-770R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300" u="none" strike="noStrike">
                          <a:effectLst/>
                        </a:rPr>
                        <a:t>385-385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72" marR="5672" marT="5672" marB="0"/>
                </a:tc>
                <a:extLst>
                  <a:ext uri="{0D108BD9-81ED-4DB2-BD59-A6C34878D82A}">
                    <a16:rowId xmlns:a16="http://schemas.microsoft.com/office/drawing/2014/main" val="1088801566"/>
                  </a:ext>
                </a:extLst>
              </a:tr>
              <a:tr h="166125"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D-4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2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t-IT" sz="1300" u="none" strike="noStrike">
                          <a:effectLst/>
                        </a:rPr>
                        <a:t>820R-740L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2" marR="5672" marT="5672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300" u="none" strike="noStrike" dirty="0">
                          <a:effectLst/>
                        </a:rPr>
                        <a:t>410-370</a:t>
                      </a:r>
                      <a:endParaRPr lang="it-IT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72" marR="5672" marT="5672" marB="0"/>
                </a:tc>
                <a:extLst>
                  <a:ext uri="{0D108BD9-81ED-4DB2-BD59-A6C34878D82A}">
                    <a16:rowId xmlns:a16="http://schemas.microsoft.com/office/drawing/2014/main" val="11630824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600" b="1" dirty="0"/>
              <a:t>6) Sample ITO 150 + </a:t>
            </a:r>
            <a:r>
              <a:rPr lang="it-IT" sz="3600" b="1" dirty="0" err="1"/>
              <a:t>Gold+</a:t>
            </a:r>
            <a:r>
              <a:rPr lang="it-IT" sz="3600" b="1" dirty="0"/>
              <a:t> </a:t>
            </a:r>
            <a:r>
              <a:rPr lang="it-IT" sz="3600" b="1" dirty="0" err="1"/>
              <a:t>Nanodiamonds</a:t>
            </a:r>
            <a:r>
              <a:rPr lang="it-IT" sz="3600" b="1" dirty="0"/>
              <a:t> on </a:t>
            </a:r>
            <a:r>
              <a:rPr lang="it-IT" sz="3600" b="1" dirty="0" err="1"/>
              <a:t>helix</a:t>
            </a:r>
            <a:r>
              <a:rPr lang="it-IT" sz="3600" b="1" dirty="0"/>
              <a:t> </a:t>
            </a:r>
            <a:r>
              <a:rPr lang="it-IT" sz="3600" b="1" dirty="0" err="1"/>
              <a:t>array</a:t>
            </a:r>
            <a:br>
              <a:rPr lang="it-IT" b="1" dirty="0"/>
            </a:br>
            <a:endParaRPr lang="it-IT" dirty="0"/>
          </a:p>
        </p:txBody>
      </p:sp>
      <p:pic>
        <p:nvPicPr>
          <p:cNvPr id="52227" name="Picture 3" descr="F:\RUSSIA\FIB\DIAMANTI ELICHE\PT 13 AU ND 1A10 DROPCAST\Array _12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6" y="1196752"/>
            <a:ext cx="1824203" cy="1368152"/>
          </a:xfrm>
          <a:prstGeom prst="rect">
            <a:avLst/>
          </a:prstGeom>
          <a:noFill/>
        </p:spPr>
      </p:pic>
      <p:pic>
        <p:nvPicPr>
          <p:cNvPr id="52228" name="Picture 4" descr="F:\RUSSIA\FIB\DIAMANTI ELICHE\PT 13 AU ND 1A10 DROPCAST\Array _13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196752"/>
            <a:ext cx="1881299" cy="1410974"/>
          </a:xfrm>
          <a:prstGeom prst="rect">
            <a:avLst/>
          </a:prstGeom>
          <a:noFill/>
        </p:spPr>
      </p:pic>
      <p:pic>
        <p:nvPicPr>
          <p:cNvPr id="52229" name="Picture 5" descr="F:\RUSSIA\FIB\DIAMANTI ELICHE\PT 13 AU ND 1A10 DROPCAST\Array _14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2780928"/>
            <a:ext cx="2112235" cy="1584176"/>
          </a:xfrm>
          <a:prstGeom prst="rect">
            <a:avLst/>
          </a:prstGeom>
          <a:noFill/>
        </p:spPr>
      </p:pic>
      <p:pic>
        <p:nvPicPr>
          <p:cNvPr id="52230" name="Picture 6" descr="F:\RUSSIA\FIB\DIAMANTI ELICHE\PT 13 AU ND 1A10 DROPCAST\Array _15.t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2780928"/>
            <a:ext cx="2376264" cy="1782198"/>
          </a:xfrm>
          <a:prstGeom prst="rect">
            <a:avLst/>
          </a:prstGeom>
          <a:noFill/>
        </p:spPr>
      </p:pic>
      <p:pic>
        <p:nvPicPr>
          <p:cNvPr id="52231" name="Picture 7" descr="F:\RUSSIA\FIB\DIAMANTI ELICHE\PT 13 AU ND 1A10 DROPCAST\Array _18.t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72200" y="1196752"/>
            <a:ext cx="1944216" cy="1458162"/>
          </a:xfrm>
          <a:prstGeom prst="rect">
            <a:avLst/>
          </a:prstGeom>
          <a:noFill/>
        </p:spPr>
      </p:pic>
      <p:pic>
        <p:nvPicPr>
          <p:cNvPr id="52232" name="Picture 8" descr="F:\RUSSIA\FIB\DIAMANTI ELICHE\PT 13 AU ND 1A10 DROPCAST\Array _19.t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83768" y="2780928"/>
            <a:ext cx="2051720" cy="1538790"/>
          </a:xfrm>
          <a:prstGeom prst="rect">
            <a:avLst/>
          </a:prstGeom>
          <a:noFill/>
        </p:spPr>
      </p:pic>
      <p:pic>
        <p:nvPicPr>
          <p:cNvPr id="52233" name="Picture 9" descr="F:\RUSSIA\FIB\DIAMANTI ELICHE\PT 13 AU ND 1A10 DROPCAST\Array _26.t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7544" y="5013176"/>
            <a:ext cx="2188501" cy="1641376"/>
          </a:xfrm>
          <a:prstGeom prst="rect">
            <a:avLst/>
          </a:prstGeom>
          <a:noFill/>
        </p:spPr>
      </p:pic>
      <p:pic>
        <p:nvPicPr>
          <p:cNvPr id="52234" name="Picture 10" descr="F:\RUSSIA\FIB\DIAMANTI ELICHE\PT 13 AU ND 1A10 DROPCAST\Array _34.ti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131840" y="4797152"/>
            <a:ext cx="2428527" cy="1821395"/>
          </a:xfrm>
          <a:prstGeom prst="rect">
            <a:avLst/>
          </a:prstGeom>
          <a:noFill/>
        </p:spPr>
      </p:pic>
      <p:pic>
        <p:nvPicPr>
          <p:cNvPr id="52235" name="Picture 11" descr="F:\RUSSIA\FIB\DIAMANTI ELICHE\PT 13 AU ND 1A10 DROPCAST\Array _37.tif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96136" y="4581128"/>
            <a:ext cx="2688299" cy="2016224"/>
          </a:xfrm>
          <a:prstGeom prst="rect">
            <a:avLst/>
          </a:prstGeom>
          <a:noFill/>
        </p:spPr>
      </p:pic>
      <p:pic>
        <p:nvPicPr>
          <p:cNvPr id="52226" name="Picture 2" descr="F:\RUSSIA\FIB\DIAMANTI ELICHE\PT 13 AU ND 1A10 DROPCAST\Array _11.tif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1196752"/>
            <a:ext cx="2232248" cy="167418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4684</TotalTime>
  <Words>559</Words>
  <Application>Microsoft Office PowerPoint</Application>
  <PresentationFormat>Экран (4:3)</PresentationFormat>
  <Paragraphs>260</Paragraphs>
  <Slides>16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Tema di Office</vt:lpstr>
      <vt:lpstr>Office 主题​​</vt:lpstr>
      <vt:lpstr>PBrush</vt:lpstr>
      <vt:lpstr>Foglio di lavoro</vt:lpstr>
      <vt:lpstr>Лист</vt:lpstr>
      <vt:lpstr>Презентация PowerPoint</vt:lpstr>
      <vt:lpstr>Презентация PowerPoint</vt:lpstr>
      <vt:lpstr>1) Sample ITO 150 nm Pt3 2 grids of enantiomer couples</vt:lpstr>
      <vt:lpstr>Презентация PowerPoint</vt:lpstr>
      <vt:lpstr>Презентация PowerPoint</vt:lpstr>
      <vt:lpstr>Презентация PowerPoint</vt:lpstr>
      <vt:lpstr>Презентация PowerPoint</vt:lpstr>
      <vt:lpstr>5) Sample Si with single helices in couple, with increasing loop number, same sizes </vt:lpstr>
      <vt:lpstr>6) Sample ITO 150 + Gold+ Nanodiamonds on helix array </vt:lpstr>
      <vt:lpstr>Презентация PowerPoint</vt:lpstr>
      <vt:lpstr>1) Quad2019 </vt:lpstr>
      <vt:lpstr>Презентация PowerPoint</vt:lpstr>
      <vt:lpstr>2) Mezze Lune 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Vittorianna</dc:creator>
  <cp:lastModifiedBy>Змага Георгий Витальевич</cp:lastModifiedBy>
  <cp:revision>42</cp:revision>
  <dcterms:created xsi:type="dcterms:W3CDTF">2019-11-27T09:31:16Z</dcterms:created>
  <dcterms:modified xsi:type="dcterms:W3CDTF">2025-04-04T12:19:12Z</dcterms:modified>
</cp:coreProperties>
</file>